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75"/>
    <p:sldId id="257" r:id="rId76"/>
    <p:sldId id="258" r:id="rId77"/>
    <p:sldId id="259" r:id="rId78"/>
    <p:sldId id="260" r:id="rId79"/>
    <p:sldId id="261" r:id="rId80"/>
    <p:sldId id="262" r:id="rId81"/>
    <p:sldId id="263" r:id="rId82"/>
    <p:sldId id="264" r:id="rId83"/>
    <p:sldId id="265" r:id="rId84"/>
    <p:sldId id="266" r:id="rId85"/>
    <p:sldId id="267" r:id="rId86"/>
    <p:sldId id="268" r:id="rId87"/>
    <p:sldId id="269" r:id="rId88"/>
    <p:sldId id="270" r:id="rId89"/>
    <p:sldId id="271" r:id="rId90"/>
    <p:sldId id="272" r:id="rId91"/>
    <p:sldId id="273" r:id="rId92"/>
    <p:sldId id="274" r:id="rId93"/>
    <p:sldId id="275" r:id="rId94"/>
    <p:sldId id="276" r:id="rId95"/>
    <p:sldId id="277" r:id="rId96"/>
    <p:sldId id="278" r:id="rId97"/>
    <p:sldId id="279" r:id="rId98"/>
    <p:sldId id="280" r:id="rId99"/>
    <p:sldId id="281" r:id="rId100"/>
    <p:sldId id="282" r:id="rId101"/>
    <p:sldId id="283" r:id="rId102"/>
    <p:sldId id="284" r:id="rId103"/>
    <p:sldId id="285" r:id="rId104"/>
    <p:sldId id="286" r:id="rId105"/>
    <p:sldId id="287" r:id="rId106"/>
    <p:sldId id="288" r:id="rId107"/>
    <p:sldId id="289" r:id="rId108"/>
    <p:sldId id="290" r:id="rId109"/>
    <p:sldId id="291" r:id="rId110"/>
    <p:sldId id="292" r:id="rId111"/>
    <p:sldId id="293" r:id="rId11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Days" charset="1" panose="02000505050000020004"/>
      <p:regular r:id="rId14"/>
    </p:embeddedFont>
    <p:embeddedFont>
      <p:font typeface="Garamond" charset="1" panose="02020404030301010803"/>
      <p:regular r:id="rId15"/>
    </p:embeddedFont>
    <p:embeddedFont>
      <p:font typeface="Garamond Bold" charset="1" panose="02020804030307010803"/>
      <p:regular r:id="rId16"/>
    </p:embeddedFont>
    <p:embeddedFont>
      <p:font typeface="Garamond Italics" charset="1" panose="02020404030301010803"/>
      <p:regular r:id="rId17"/>
    </p:embeddedFont>
    <p:embeddedFont>
      <p:font typeface="Garamond Bold Italics" charset="1" panose="02020804030301090803"/>
      <p:regular r:id="rId18"/>
    </p:embeddedFont>
    <p:embeddedFont>
      <p:font typeface="Agrandir Narrow" charset="1" panose="00000506000000000000"/>
      <p:regular r:id="rId19"/>
    </p:embeddedFont>
    <p:embeddedFont>
      <p:font typeface="Agrandir Narrow Bold" charset="1" panose="00000806000000000000"/>
      <p:regular r:id="rId20"/>
    </p:embeddedFont>
    <p:embeddedFont>
      <p:font typeface="Agrandir Narrow Italics" charset="1" panose="00000506000000000000"/>
      <p:regular r:id="rId21"/>
    </p:embeddedFont>
    <p:embeddedFont>
      <p:font typeface="Agrandir Narrow Bold Italics" charset="1" panose="00000806000000000000"/>
      <p:regular r:id="rId22"/>
    </p:embeddedFont>
    <p:embeddedFont>
      <p:font typeface="Agrandir Narrow Thin" charset="1" panose="00000206000000000000"/>
      <p:regular r:id="rId23"/>
    </p:embeddedFont>
    <p:embeddedFont>
      <p:font typeface="Agrandir Narrow Thin Italics" charset="1" panose="00000206000000000000"/>
      <p:regular r:id="rId24"/>
    </p:embeddedFont>
    <p:embeddedFont>
      <p:font typeface="Agrandir Narrow Medium" charset="1" panose="00000606000000000000"/>
      <p:regular r:id="rId25"/>
    </p:embeddedFont>
    <p:embeddedFont>
      <p:font typeface="Agrandir Narrow Medium Italics" charset="1" panose="00000606000000000000"/>
      <p:regular r:id="rId26"/>
    </p:embeddedFont>
    <p:embeddedFont>
      <p:font typeface="Agrandir Narrow Ultra-Bold" charset="1" panose="00000906000000000000"/>
      <p:regular r:id="rId27"/>
    </p:embeddedFont>
    <p:embeddedFont>
      <p:font typeface="Agrandir Narrow Ultra-Bold Italics" charset="1" panose="00000906000000000000"/>
      <p:regular r:id="rId28"/>
    </p:embeddedFont>
    <p:embeddedFont>
      <p:font typeface="Agrandir Narrow Heavy" charset="1" panose="00000A06000000000000"/>
      <p:regular r:id="rId29"/>
    </p:embeddedFont>
    <p:embeddedFont>
      <p:font typeface="Agrandir Narrow Heavy Italics" charset="1" panose="00000A06000000000000"/>
      <p:regular r:id="rId30"/>
    </p:embeddedFont>
    <p:embeddedFont>
      <p:font typeface="Canva Sans" charset="1" panose="020B0503030501040103"/>
      <p:regular r:id="rId31"/>
    </p:embeddedFont>
    <p:embeddedFont>
      <p:font typeface="Canva Sans Bold" charset="1" panose="020B0803030501040103"/>
      <p:regular r:id="rId32"/>
    </p:embeddedFont>
    <p:embeddedFont>
      <p:font typeface="Canva Sans Italics" charset="1" panose="020B0503030501040103"/>
      <p:regular r:id="rId33"/>
    </p:embeddedFont>
    <p:embeddedFont>
      <p:font typeface="Canva Sans Bold Italics" charset="1" panose="020B0803030501040103"/>
      <p:regular r:id="rId34"/>
    </p:embeddedFont>
    <p:embeddedFont>
      <p:font typeface="Canva Sans Medium" charset="1" panose="020B0603030501040103"/>
      <p:regular r:id="rId35"/>
    </p:embeddedFont>
    <p:embeddedFont>
      <p:font typeface="Canva Sans Medium Italics" charset="1" panose="020B0603030501040103"/>
      <p:regular r:id="rId36"/>
    </p:embeddedFont>
    <p:embeddedFont>
      <p:font typeface="Now" charset="1" panose="00000500000000000000"/>
      <p:regular r:id="rId37"/>
    </p:embeddedFont>
    <p:embeddedFont>
      <p:font typeface="Now Bold" charset="1" panose="00000800000000000000"/>
      <p:regular r:id="rId38"/>
    </p:embeddedFont>
    <p:embeddedFont>
      <p:font typeface="Now Thin" charset="1" panose="00000300000000000000"/>
      <p:regular r:id="rId39"/>
    </p:embeddedFont>
    <p:embeddedFont>
      <p:font typeface="Now Light" charset="1" panose="00000400000000000000"/>
      <p:regular r:id="rId40"/>
    </p:embeddedFont>
    <p:embeddedFont>
      <p:font typeface="Now Medium" charset="1" panose="00000600000000000000"/>
      <p:regular r:id="rId41"/>
    </p:embeddedFont>
    <p:embeddedFont>
      <p:font typeface="Now Heavy" charset="1" panose="00000A00000000000000"/>
      <p:regular r:id="rId42"/>
    </p:embeddedFont>
    <p:embeddedFont>
      <p:font typeface="Open Sauce" charset="1" panose="00000500000000000000"/>
      <p:regular r:id="rId43"/>
    </p:embeddedFont>
    <p:embeddedFont>
      <p:font typeface="Open Sauce Bold" charset="1" panose="00000800000000000000"/>
      <p:regular r:id="rId44"/>
    </p:embeddedFont>
    <p:embeddedFont>
      <p:font typeface="Open Sauce Italics" charset="1" panose="00000500000000000000"/>
      <p:regular r:id="rId45"/>
    </p:embeddedFont>
    <p:embeddedFont>
      <p:font typeface="Open Sauce Bold Italics" charset="1" panose="00000800000000000000"/>
      <p:regular r:id="rId46"/>
    </p:embeddedFont>
    <p:embeddedFont>
      <p:font typeface="Open Sauce Light" charset="1" panose="00000400000000000000"/>
      <p:regular r:id="rId47"/>
    </p:embeddedFont>
    <p:embeddedFont>
      <p:font typeface="Open Sauce Light Italics" charset="1" panose="00000400000000000000"/>
      <p:regular r:id="rId48"/>
    </p:embeddedFont>
    <p:embeddedFont>
      <p:font typeface="Open Sauce Medium" charset="1" panose="00000600000000000000"/>
      <p:regular r:id="rId49"/>
    </p:embeddedFont>
    <p:embeddedFont>
      <p:font typeface="Open Sauce Medium Italics" charset="1" panose="00000600000000000000"/>
      <p:regular r:id="rId50"/>
    </p:embeddedFont>
    <p:embeddedFont>
      <p:font typeface="Open Sauce Semi-Bold" charset="1" panose="00000700000000000000"/>
      <p:regular r:id="rId51"/>
    </p:embeddedFont>
    <p:embeddedFont>
      <p:font typeface="Open Sauce Semi-Bold Italics" charset="1" panose="00000700000000000000"/>
      <p:regular r:id="rId52"/>
    </p:embeddedFont>
    <p:embeddedFont>
      <p:font typeface="Open Sauce Heavy" charset="1" panose="00000A00000000000000"/>
      <p:regular r:id="rId53"/>
    </p:embeddedFont>
    <p:embeddedFont>
      <p:font typeface="Open Sauce Heavy Italics" charset="1" panose="00000A00000000000000"/>
      <p:regular r:id="rId54"/>
    </p:embeddedFont>
    <p:embeddedFont>
      <p:font typeface="Open Sans" charset="1" panose="020B0606030504020204"/>
      <p:regular r:id="rId55"/>
    </p:embeddedFont>
    <p:embeddedFont>
      <p:font typeface="Open Sans Bold" charset="1" panose="020B0806030504020204"/>
      <p:regular r:id="rId56"/>
    </p:embeddedFont>
    <p:embeddedFont>
      <p:font typeface="Open Sans Italics" charset="1" panose="020B0606030504020204"/>
      <p:regular r:id="rId57"/>
    </p:embeddedFont>
    <p:embeddedFont>
      <p:font typeface="Open Sans Bold Italics" charset="1" panose="020B0806030504020204"/>
      <p:regular r:id="rId58"/>
    </p:embeddedFont>
    <p:embeddedFont>
      <p:font typeface="Open Sans Light" charset="1" panose="020B0306030504020204"/>
      <p:regular r:id="rId59"/>
    </p:embeddedFont>
    <p:embeddedFont>
      <p:font typeface="Open Sans Light Italics" charset="1" panose="020B0306030504020204"/>
      <p:regular r:id="rId60"/>
    </p:embeddedFont>
    <p:embeddedFont>
      <p:font typeface="Open Sans Ultra-Bold" charset="1" panose="00000000000000000000"/>
      <p:regular r:id="rId61"/>
    </p:embeddedFont>
    <p:embeddedFont>
      <p:font typeface="Open Sans Ultra-Bold Italics" charset="1" panose="00000000000000000000"/>
      <p:regular r:id="rId62"/>
    </p:embeddedFont>
    <p:embeddedFont>
      <p:font typeface="Barlow SemiCondensed" charset="1" panose="00000506000000000000"/>
      <p:regular r:id="rId63"/>
    </p:embeddedFont>
    <p:embeddedFont>
      <p:font typeface="Barlow SemiCondensed Bold" charset="1" panose="00000806000000000000"/>
      <p:regular r:id="rId64"/>
    </p:embeddedFont>
    <p:embeddedFont>
      <p:font typeface="Barlow SemiCondensed Italics" charset="1" panose="00000506000000000000"/>
      <p:regular r:id="rId65"/>
    </p:embeddedFont>
    <p:embeddedFont>
      <p:font typeface="Barlow SemiCondensed Bold Italics" charset="1" panose="00000806000000000000"/>
      <p:regular r:id="rId66"/>
    </p:embeddedFont>
    <p:embeddedFont>
      <p:font typeface="Barlow SemiCondensed Thin" charset="1" panose="00000306000000000000"/>
      <p:regular r:id="rId67"/>
    </p:embeddedFont>
    <p:embeddedFont>
      <p:font typeface="Barlow SemiCondensed Thin Italics" charset="1" panose="00000306000000000000"/>
      <p:regular r:id="rId68"/>
    </p:embeddedFont>
    <p:embeddedFont>
      <p:font typeface="Barlow SemiCondensed Medium" charset="1" panose="00000606000000000000"/>
      <p:regular r:id="rId69"/>
    </p:embeddedFont>
    <p:embeddedFont>
      <p:font typeface="Barlow SemiCondensed Medium Italics" charset="1" panose="00000606000000000000"/>
      <p:regular r:id="rId70"/>
    </p:embeddedFont>
    <p:embeddedFont>
      <p:font typeface="Barlow SemiCondensed Semi-Bold" charset="1" panose="00000706000000000000"/>
      <p:regular r:id="rId71"/>
    </p:embeddedFont>
    <p:embeddedFont>
      <p:font typeface="Barlow SemiCondensed Semi-Bold Italics" charset="1" panose="00000706000000000000"/>
      <p:regular r:id="rId72"/>
    </p:embeddedFont>
    <p:embeddedFont>
      <p:font typeface="Barlow SemiCondensed Heavy" charset="1" panose="00000A06000000000000"/>
      <p:regular r:id="rId73"/>
    </p:embeddedFont>
    <p:embeddedFont>
      <p:font typeface="Barlow SemiCondensed Heavy Italics" charset="1" panose="00000A06000000000000"/>
      <p:regular r:id="rId7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slides/slide26.xml" Type="http://schemas.openxmlformats.org/officeDocument/2006/relationships/slide"/><Relationship Id="rId101" Target="slides/slide27.xml" Type="http://schemas.openxmlformats.org/officeDocument/2006/relationships/slide"/><Relationship Id="rId102" Target="slides/slide28.xml" Type="http://schemas.openxmlformats.org/officeDocument/2006/relationships/slide"/><Relationship Id="rId103" Target="slides/slide29.xml" Type="http://schemas.openxmlformats.org/officeDocument/2006/relationships/slide"/><Relationship Id="rId104" Target="slides/slide30.xml" Type="http://schemas.openxmlformats.org/officeDocument/2006/relationships/slide"/><Relationship Id="rId105" Target="slides/slide31.xml" Type="http://schemas.openxmlformats.org/officeDocument/2006/relationships/slide"/><Relationship Id="rId106" Target="slides/slide32.xml" Type="http://schemas.openxmlformats.org/officeDocument/2006/relationships/slide"/><Relationship Id="rId107" Target="slides/slide33.xml" Type="http://schemas.openxmlformats.org/officeDocument/2006/relationships/slide"/><Relationship Id="rId108" Target="slides/slide34.xml" Type="http://schemas.openxmlformats.org/officeDocument/2006/relationships/slide"/><Relationship Id="rId109" Target="slides/slide35.xml" Type="http://schemas.openxmlformats.org/officeDocument/2006/relationships/slide"/><Relationship Id="rId11" Target="fonts/font11.fntdata" Type="http://schemas.openxmlformats.org/officeDocument/2006/relationships/font"/><Relationship Id="rId110" Target="slides/slide36.xml" Type="http://schemas.openxmlformats.org/officeDocument/2006/relationships/slide"/><Relationship Id="rId111" Target="slides/slide37.xml" Type="http://schemas.openxmlformats.org/officeDocument/2006/relationships/slide"/><Relationship Id="rId112" Target="slides/slide38.xml" Type="http://schemas.openxmlformats.org/officeDocument/2006/relationships/slide"/><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fonts/font7.fntdata" Type="http://schemas.openxmlformats.org/officeDocument/2006/relationships/font"/><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75" Target="slides/slide1.xml" Type="http://schemas.openxmlformats.org/officeDocument/2006/relationships/slide"/><Relationship Id="rId76" Target="slides/slide2.xml" Type="http://schemas.openxmlformats.org/officeDocument/2006/relationships/slide"/><Relationship Id="rId77" Target="slides/slide3.xml" Type="http://schemas.openxmlformats.org/officeDocument/2006/relationships/slide"/><Relationship Id="rId78" Target="slides/slide4.xml" Type="http://schemas.openxmlformats.org/officeDocument/2006/relationships/slide"/><Relationship Id="rId79" Target="slides/slide5.xml" Type="http://schemas.openxmlformats.org/officeDocument/2006/relationships/slide"/><Relationship Id="rId8" Target="fonts/font8.fntdata" Type="http://schemas.openxmlformats.org/officeDocument/2006/relationships/font"/><Relationship Id="rId80" Target="slides/slide6.xml" Type="http://schemas.openxmlformats.org/officeDocument/2006/relationships/slide"/><Relationship Id="rId81" Target="slides/slide7.xml" Type="http://schemas.openxmlformats.org/officeDocument/2006/relationships/slide"/><Relationship Id="rId82" Target="slides/slide8.xml" Type="http://schemas.openxmlformats.org/officeDocument/2006/relationships/slide"/><Relationship Id="rId83" Target="slides/slide9.xml" Type="http://schemas.openxmlformats.org/officeDocument/2006/relationships/slide"/><Relationship Id="rId84" Target="slides/slide10.xml" Type="http://schemas.openxmlformats.org/officeDocument/2006/relationships/slide"/><Relationship Id="rId85" Target="slides/slide11.xml" Type="http://schemas.openxmlformats.org/officeDocument/2006/relationships/slide"/><Relationship Id="rId86" Target="slides/slide12.xml" Type="http://schemas.openxmlformats.org/officeDocument/2006/relationships/slide"/><Relationship Id="rId87" Target="slides/slide13.xml" Type="http://schemas.openxmlformats.org/officeDocument/2006/relationships/slide"/><Relationship Id="rId88" Target="slides/slide14.xml" Type="http://schemas.openxmlformats.org/officeDocument/2006/relationships/slide"/><Relationship Id="rId89" Target="slides/slide15.xml" Type="http://schemas.openxmlformats.org/officeDocument/2006/relationships/slide"/><Relationship Id="rId9" Target="fonts/font9.fntdata" Type="http://schemas.openxmlformats.org/officeDocument/2006/relationships/font"/><Relationship Id="rId90" Target="slides/slide16.xml" Type="http://schemas.openxmlformats.org/officeDocument/2006/relationships/slide"/><Relationship Id="rId91" Target="slides/slide17.xml" Type="http://schemas.openxmlformats.org/officeDocument/2006/relationships/slide"/><Relationship Id="rId92" Target="slides/slide18.xml" Type="http://schemas.openxmlformats.org/officeDocument/2006/relationships/slide"/><Relationship Id="rId93" Target="slides/slide19.xml" Type="http://schemas.openxmlformats.org/officeDocument/2006/relationships/slide"/><Relationship Id="rId94" Target="slides/slide20.xml" Type="http://schemas.openxmlformats.org/officeDocument/2006/relationships/slide"/><Relationship Id="rId95" Target="slides/slide21.xml" Type="http://schemas.openxmlformats.org/officeDocument/2006/relationships/slide"/><Relationship Id="rId96" Target="slides/slide22.xml" Type="http://schemas.openxmlformats.org/officeDocument/2006/relationships/slide"/><Relationship Id="rId97" Target="slides/slide23.xml" Type="http://schemas.openxmlformats.org/officeDocument/2006/relationships/slide"/><Relationship Id="rId98" Target="slides/slide24.xml" Type="http://schemas.openxmlformats.org/officeDocument/2006/relationships/slide"/><Relationship Id="rId99" Target="slides/slide25.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5.png" Type="http://schemas.openxmlformats.org/officeDocument/2006/relationships/image"/><Relationship Id="rId4" Target="https://trailhead.salesforce.com/content/learn/projects/customize-the-ui-for-a-recruiting-app/create-tab-review-object?trail_id=build-platform-apps-in-lightning-experience" TargetMode="External" Type="http://schemas.openxmlformats.org/officeDocument/2006/relationships/hyperlink"/></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6.png" Type="http://schemas.openxmlformats.org/officeDocument/2006/relationships/image"/><Relationship Id="rId4" Target="https://trailhead.salesforce.com/content/learn/projects/customize-the-ui-for-a-recruiting-app/create-tab-review-object?trail_id=build-platform-apps-in-lightning-experience" TargetMode="External" Type="http://schemas.openxmlformats.org/officeDocument/2006/relationships/hyperlink"/></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7.png" Type="http://schemas.openxmlformats.org/officeDocument/2006/relationships/image"/><Relationship Id="rId4" Target="https://trailhead.salesforce.com/content/learn/projects/customize-the-ui-for-a-recruiting-app/create-tab-review-object?trail_id=build-platform-apps-in-lightning-experience" TargetMode="External" Type="http://schemas.openxmlformats.org/officeDocument/2006/relationships/hyperlink"/></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8.png" Type="http://schemas.openxmlformats.org/officeDocument/2006/relationships/image"/><Relationship Id="rId4" Target="https://trailhead.salesforce.com/content/learn/projects/customize-the-ui-for-a-recruiting-app/create-tab-review-object?trail_id=build-platform-apps-in-lightning-experience" TargetMode="External" Type="http://schemas.openxmlformats.org/officeDocument/2006/relationships/hyperlink"/></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 Id="rId7" Target="../media/image29.png" Type="http://schemas.openxmlformats.org/officeDocument/2006/relationships/image"/><Relationship Id="rId8" Target="../media/image30.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 Id="rId6" Target="../media/image3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35.pn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 Id="rId6" Target="../media/image38.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41.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2.png" Type="http://schemas.openxmlformats.org/officeDocument/2006/relationships/image"/><Relationship Id="rId4" Target="../media/image43.png" Type="http://schemas.openxmlformats.org/officeDocument/2006/relationships/image"/><Relationship Id="rId5" Target="../media/image44.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45.png" Type="http://schemas.openxmlformats.org/officeDocument/2006/relationships/image"/><Relationship Id="rId4" Target="../media/image46.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47.png" Type="http://schemas.openxmlformats.org/officeDocument/2006/relationships/image"/><Relationship Id="rId4" Target="../media/image48.png" Type="http://schemas.openxmlformats.org/officeDocument/2006/relationships/image"/><Relationship Id="rId5" Target="../media/image49.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50.png" Type="http://schemas.openxmlformats.org/officeDocument/2006/relationships/image"/><Relationship Id="rId4" Target="../media/image51.png" Type="http://schemas.openxmlformats.org/officeDocument/2006/relationships/image"/><Relationship Id="rId5" Target="../media/image5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53.png" Type="http://schemas.openxmlformats.org/officeDocument/2006/relationships/image"/><Relationship Id="rId4" Target="../media/image54.png" Type="http://schemas.openxmlformats.org/officeDocument/2006/relationships/image"/><Relationship Id="rId5" Target="../media/image55.png" Type="http://schemas.openxmlformats.org/officeDocument/2006/relationships/image"/><Relationship Id="rId6" Target="../media/image56.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57.png" Type="http://schemas.openxmlformats.org/officeDocument/2006/relationships/image"/><Relationship Id="rId4" Target="../media/image58.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59.png" Type="http://schemas.openxmlformats.org/officeDocument/2006/relationships/image"/><Relationship Id="rId4" Target="../media/image60.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61.png" Type="http://schemas.openxmlformats.org/officeDocument/2006/relationships/image"/><Relationship Id="rId4" Target="../media/image62.png" Type="http://schemas.openxmlformats.org/officeDocument/2006/relationships/image"/><Relationship Id="rId5" Target="../media/image63.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64.png" Type="http://schemas.openxmlformats.org/officeDocument/2006/relationships/image"/><Relationship Id="rId4" Target="../media/image65.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66.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602" t="-12995" r="-71541" b="-50805"/>
            </a:stretch>
          </a:blipFill>
        </p:spPr>
      </p:sp>
      <p:sp>
        <p:nvSpPr>
          <p:cNvPr name="AutoShape 3" id="3"/>
          <p:cNvSpPr/>
          <p:nvPr/>
        </p:nvSpPr>
        <p:spPr>
          <a:xfrm>
            <a:off x="2244630" y="5981700"/>
            <a:ext cx="9526284" cy="0"/>
          </a:xfrm>
          <a:prstGeom prst="line">
            <a:avLst/>
          </a:prstGeom>
          <a:ln cap="rnd" w="76200">
            <a:solidFill>
              <a:srgbClr val="F5F5F5"/>
            </a:solidFill>
            <a:prstDash val="solid"/>
            <a:headEnd type="none" len="sm" w="sm"/>
            <a:tailEnd type="none" len="sm" w="sm"/>
          </a:ln>
        </p:spPr>
      </p:sp>
      <p:sp>
        <p:nvSpPr>
          <p:cNvPr name="TextBox 4" id="4"/>
          <p:cNvSpPr txBox="true"/>
          <p:nvPr/>
        </p:nvSpPr>
        <p:spPr>
          <a:xfrm rot="0">
            <a:off x="-495243" y="4403397"/>
            <a:ext cx="16003947" cy="1609725"/>
          </a:xfrm>
          <a:prstGeom prst="rect">
            <a:avLst/>
          </a:prstGeom>
        </p:spPr>
        <p:txBody>
          <a:bodyPr anchor="t" rtlCol="false" tIns="0" lIns="0" bIns="0" rIns="0">
            <a:spAutoFit/>
          </a:bodyPr>
          <a:lstStyle/>
          <a:p>
            <a:pPr algn="ctr">
              <a:lnSpc>
                <a:spcPts val="12508"/>
              </a:lnSpc>
            </a:pPr>
            <a:r>
              <a:rPr lang="en-US" sz="10424">
                <a:solidFill>
                  <a:srgbClr val="0ABFFF"/>
                </a:solidFill>
                <a:latin typeface="Now Bold"/>
              </a:rPr>
              <a:t>RECRUITMENT APP</a:t>
            </a:r>
          </a:p>
        </p:txBody>
      </p:sp>
      <p:sp>
        <p:nvSpPr>
          <p:cNvPr name="TextBox 5" id="5"/>
          <p:cNvSpPr txBox="true"/>
          <p:nvPr/>
        </p:nvSpPr>
        <p:spPr>
          <a:xfrm rot="0">
            <a:off x="3722989" y="7385485"/>
            <a:ext cx="6135551" cy="446030"/>
          </a:xfrm>
          <a:prstGeom prst="rect">
            <a:avLst/>
          </a:prstGeom>
        </p:spPr>
        <p:txBody>
          <a:bodyPr anchor="t" rtlCol="false" tIns="0" lIns="0" bIns="0" rIns="0">
            <a:spAutoFit/>
          </a:bodyPr>
          <a:lstStyle/>
          <a:p>
            <a:pPr algn="ctr" marL="0" indent="0" lvl="0">
              <a:lnSpc>
                <a:spcPts val="3606"/>
              </a:lnSpc>
              <a:spcBef>
                <a:spcPct val="0"/>
              </a:spcBef>
            </a:pPr>
            <a:r>
              <a:rPr lang="en-US" sz="2931">
                <a:solidFill>
                  <a:srgbClr val="FFFFFF"/>
                </a:solidFill>
                <a:latin typeface="DM Sans"/>
              </a:rPr>
              <a:t>Presented by: Harsh Agarwal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923865">
            <a:off x="10983650" y="-1054053"/>
            <a:ext cx="15802157" cy="9423832"/>
          </a:xfrm>
          <a:custGeom>
            <a:avLst/>
            <a:gdLst/>
            <a:ahLst/>
            <a:cxnLst/>
            <a:rect r="r" b="b" t="t" l="l"/>
            <a:pathLst>
              <a:path h="9423832" w="15802157">
                <a:moveTo>
                  <a:pt x="0" y="0"/>
                </a:moveTo>
                <a:lnTo>
                  <a:pt x="15802158" y="0"/>
                </a:lnTo>
                <a:lnTo>
                  <a:pt x="15802158"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427040" y="1435073"/>
            <a:ext cx="15433919" cy="7619050"/>
            <a:chOff x="0" y="0"/>
            <a:chExt cx="4064900" cy="2006663"/>
          </a:xfrm>
        </p:grpSpPr>
        <p:sp>
          <p:nvSpPr>
            <p:cNvPr name="Freeform 4" id="4"/>
            <p:cNvSpPr/>
            <p:nvPr/>
          </p:nvSpPr>
          <p:spPr>
            <a:xfrm flipH="false" flipV="false" rot="0">
              <a:off x="0" y="0"/>
              <a:ext cx="4064900" cy="2006663"/>
            </a:xfrm>
            <a:custGeom>
              <a:avLst/>
              <a:gdLst/>
              <a:ahLst/>
              <a:cxnLst/>
              <a:rect r="r" b="b" t="t" l="l"/>
              <a:pathLst>
                <a:path h="2006663" w="4064900">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4064900" cy="2035238"/>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a:off x="1780078" y="2472130"/>
            <a:ext cx="14902287" cy="0"/>
          </a:xfrm>
          <a:prstGeom prst="line">
            <a:avLst/>
          </a:prstGeom>
          <a:ln cap="flat" w="76200">
            <a:solidFill>
              <a:srgbClr val="202354"/>
            </a:solidFill>
            <a:prstDash val="solid"/>
            <a:headEnd type="none" len="sm" w="sm"/>
            <a:tailEnd type="none" len="sm" w="sm"/>
          </a:ln>
        </p:spPr>
      </p:sp>
      <p:grpSp>
        <p:nvGrpSpPr>
          <p:cNvPr name="Group 7" id="7"/>
          <p:cNvGrpSpPr>
            <a:grpSpLocks noChangeAspect="true"/>
          </p:cNvGrpSpPr>
          <p:nvPr/>
        </p:nvGrpSpPr>
        <p:grpSpPr>
          <a:xfrm rot="5400000">
            <a:off x="3832101" y="4838964"/>
            <a:ext cx="411218" cy="411218"/>
            <a:chOff x="6705600" y="1371600"/>
            <a:chExt cx="10972800" cy="10972800"/>
          </a:xfrm>
        </p:grpSpPr>
        <p:sp>
          <p:nvSpPr>
            <p:cNvPr name="Freeform 8" id="8"/>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grpSp>
        <p:nvGrpSpPr>
          <p:cNvPr name="Group 9" id="9"/>
          <p:cNvGrpSpPr>
            <a:grpSpLocks noChangeAspect="true"/>
          </p:cNvGrpSpPr>
          <p:nvPr/>
        </p:nvGrpSpPr>
        <p:grpSpPr>
          <a:xfrm rot="5400000">
            <a:off x="14598328" y="2672467"/>
            <a:ext cx="411218" cy="411218"/>
            <a:chOff x="6705600" y="1371600"/>
            <a:chExt cx="10972800" cy="10972800"/>
          </a:xfrm>
        </p:grpSpPr>
        <p:sp>
          <p:nvSpPr>
            <p:cNvPr name="Freeform 10" id="10"/>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grpSp>
        <p:nvGrpSpPr>
          <p:cNvPr name="Group 11" id="11"/>
          <p:cNvGrpSpPr>
            <a:grpSpLocks noChangeAspect="true"/>
          </p:cNvGrpSpPr>
          <p:nvPr/>
        </p:nvGrpSpPr>
        <p:grpSpPr>
          <a:xfrm rot="5400000">
            <a:off x="10612662" y="2672467"/>
            <a:ext cx="411218" cy="411218"/>
            <a:chOff x="6705600" y="1371600"/>
            <a:chExt cx="10972800" cy="10972800"/>
          </a:xfrm>
        </p:grpSpPr>
        <p:sp>
          <p:nvSpPr>
            <p:cNvPr name="Freeform 12" id="12"/>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grpSp>
        <p:nvGrpSpPr>
          <p:cNvPr name="Group 13" id="13"/>
          <p:cNvGrpSpPr>
            <a:grpSpLocks noChangeAspect="true"/>
          </p:cNvGrpSpPr>
          <p:nvPr/>
        </p:nvGrpSpPr>
        <p:grpSpPr>
          <a:xfrm rot="5400000">
            <a:off x="7220119" y="2610508"/>
            <a:ext cx="411218" cy="411218"/>
            <a:chOff x="6705600" y="1371600"/>
            <a:chExt cx="10972800" cy="10972800"/>
          </a:xfrm>
        </p:grpSpPr>
        <p:sp>
          <p:nvSpPr>
            <p:cNvPr name="Freeform 14" id="14"/>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grpSp>
        <p:nvGrpSpPr>
          <p:cNvPr name="Group 15" id="15"/>
          <p:cNvGrpSpPr>
            <a:grpSpLocks noChangeAspect="true"/>
          </p:cNvGrpSpPr>
          <p:nvPr/>
        </p:nvGrpSpPr>
        <p:grpSpPr>
          <a:xfrm rot="5400000">
            <a:off x="3832101" y="2672467"/>
            <a:ext cx="411218" cy="411218"/>
            <a:chOff x="6705600" y="1371600"/>
            <a:chExt cx="10972800" cy="10972800"/>
          </a:xfrm>
        </p:grpSpPr>
        <p:sp>
          <p:nvSpPr>
            <p:cNvPr name="Freeform 16" id="16"/>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sp>
        <p:nvSpPr>
          <p:cNvPr name="TextBox 17" id="17"/>
          <p:cNvSpPr txBox="true"/>
          <p:nvPr/>
        </p:nvSpPr>
        <p:spPr>
          <a:xfrm rot="0">
            <a:off x="2607789" y="1354932"/>
            <a:ext cx="13031930" cy="880254"/>
          </a:xfrm>
          <a:prstGeom prst="rect">
            <a:avLst/>
          </a:prstGeom>
        </p:spPr>
        <p:txBody>
          <a:bodyPr anchor="t" rtlCol="false" tIns="0" lIns="0" bIns="0" rIns="0">
            <a:spAutoFit/>
          </a:bodyPr>
          <a:lstStyle/>
          <a:p>
            <a:pPr algn="ctr" marL="0" indent="0" lvl="0">
              <a:lnSpc>
                <a:spcPts val="7236"/>
              </a:lnSpc>
              <a:spcBef>
                <a:spcPct val="0"/>
              </a:spcBef>
            </a:pPr>
            <a:r>
              <a:rPr lang="en-US" sz="5243" spc="146">
                <a:solidFill>
                  <a:srgbClr val="010101"/>
                </a:solidFill>
                <a:latin typeface="Open Sauce Medium"/>
              </a:rPr>
              <a:t>FEATURES OF SALESFORCE USED</a:t>
            </a:r>
          </a:p>
        </p:txBody>
      </p:sp>
      <p:sp>
        <p:nvSpPr>
          <p:cNvPr name="TextBox 18" id="18"/>
          <p:cNvSpPr txBox="true"/>
          <p:nvPr/>
        </p:nvSpPr>
        <p:spPr>
          <a:xfrm rot="0">
            <a:off x="1825381" y="3273751"/>
            <a:ext cx="4424659" cy="507365"/>
          </a:xfrm>
          <a:prstGeom prst="rect">
            <a:avLst/>
          </a:prstGeom>
        </p:spPr>
        <p:txBody>
          <a:bodyPr anchor="t" rtlCol="false" tIns="0" lIns="0" bIns="0" rIns="0">
            <a:spAutoFit/>
          </a:bodyPr>
          <a:lstStyle/>
          <a:p>
            <a:pPr algn="ctr">
              <a:lnSpc>
                <a:spcPts val="1869"/>
              </a:lnSpc>
              <a:spcBef>
                <a:spcPct val="0"/>
              </a:spcBef>
            </a:pPr>
            <a:r>
              <a:rPr lang="en-US" sz="1699" spc="67">
                <a:solidFill>
                  <a:srgbClr val="000000"/>
                </a:solidFill>
                <a:latin typeface="Agrandir Narrow Bold"/>
              </a:rPr>
              <a:t>DATA MODEL </a:t>
            </a:r>
          </a:p>
          <a:p>
            <a:pPr algn="ctr">
              <a:lnSpc>
                <a:spcPts val="1869"/>
              </a:lnSpc>
              <a:spcBef>
                <a:spcPct val="0"/>
              </a:spcBef>
            </a:pPr>
            <a:r>
              <a:rPr lang="en-US" sz="1699" spc="67">
                <a:solidFill>
                  <a:srgbClr val="000000"/>
                </a:solidFill>
                <a:latin typeface="Agrandir Narrow Bold"/>
              </a:rPr>
              <a:t>(APP, OBJECT, FIELDS, RECORD, TABS )</a:t>
            </a:r>
          </a:p>
        </p:txBody>
      </p:sp>
      <p:sp>
        <p:nvSpPr>
          <p:cNvPr name="TextBox 19" id="19"/>
          <p:cNvSpPr txBox="true"/>
          <p:nvPr/>
        </p:nvSpPr>
        <p:spPr>
          <a:xfrm rot="0">
            <a:off x="6331118" y="3240801"/>
            <a:ext cx="2476434" cy="964565"/>
          </a:xfrm>
          <a:prstGeom prst="rect">
            <a:avLst/>
          </a:prstGeom>
        </p:spPr>
        <p:txBody>
          <a:bodyPr anchor="t" rtlCol="false" tIns="0" lIns="0" bIns="0" rIns="0">
            <a:spAutoFit/>
          </a:bodyPr>
          <a:lstStyle/>
          <a:p>
            <a:pPr algn="ctr">
              <a:lnSpc>
                <a:spcPts val="1869"/>
              </a:lnSpc>
              <a:spcBef>
                <a:spcPct val="0"/>
              </a:spcBef>
            </a:pPr>
            <a:r>
              <a:rPr lang="en-US" sz="1699" spc="67">
                <a:solidFill>
                  <a:srgbClr val="000000"/>
                </a:solidFill>
                <a:latin typeface="Agrandir Narrow Bold"/>
              </a:rPr>
              <a:t>RELATIONSHIPS (LOOKUP AND MASTER-DETAILS), ROLLUP SUMMARY</a:t>
            </a:r>
          </a:p>
        </p:txBody>
      </p:sp>
      <p:sp>
        <p:nvSpPr>
          <p:cNvPr name="TextBox 20" id="20"/>
          <p:cNvSpPr txBox="true"/>
          <p:nvPr/>
        </p:nvSpPr>
        <p:spPr>
          <a:xfrm rot="0">
            <a:off x="9081664" y="3240801"/>
            <a:ext cx="3988272" cy="507365"/>
          </a:xfrm>
          <a:prstGeom prst="rect">
            <a:avLst/>
          </a:prstGeom>
        </p:spPr>
        <p:txBody>
          <a:bodyPr anchor="t" rtlCol="false" tIns="0" lIns="0" bIns="0" rIns="0">
            <a:spAutoFit/>
          </a:bodyPr>
          <a:lstStyle/>
          <a:p>
            <a:pPr algn="ctr">
              <a:lnSpc>
                <a:spcPts val="1869"/>
              </a:lnSpc>
              <a:spcBef>
                <a:spcPct val="0"/>
              </a:spcBef>
            </a:pPr>
            <a:r>
              <a:rPr lang="en-US" sz="1699" spc="67">
                <a:solidFill>
                  <a:srgbClr val="000000"/>
                </a:solidFill>
                <a:latin typeface="Agrandir Narrow Bold"/>
              </a:rPr>
              <a:t>PAGE LAYOUTS, COMPACT LAYOUT, RECORD TYPES, FORMULA FIELDS</a:t>
            </a:r>
          </a:p>
        </p:txBody>
      </p:sp>
      <p:sp>
        <p:nvSpPr>
          <p:cNvPr name="TextBox 21" id="21"/>
          <p:cNvSpPr txBox="true"/>
          <p:nvPr/>
        </p:nvSpPr>
        <p:spPr>
          <a:xfrm rot="0">
            <a:off x="13414635" y="3178501"/>
            <a:ext cx="2932150" cy="735965"/>
          </a:xfrm>
          <a:prstGeom prst="rect">
            <a:avLst/>
          </a:prstGeom>
        </p:spPr>
        <p:txBody>
          <a:bodyPr anchor="t" rtlCol="false" tIns="0" lIns="0" bIns="0" rIns="0">
            <a:spAutoFit/>
          </a:bodyPr>
          <a:lstStyle/>
          <a:p>
            <a:pPr algn="ctr">
              <a:lnSpc>
                <a:spcPts val="1869"/>
              </a:lnSpc>
              <a:spcBef>
                <a:spcPct val="0"/>
              </a:spcBef>
            </a:pPr>
            <a:r>
              <a:rPr lang="en-US" sz="1699" spc="67">
                <a:solidFill>
                  <a:srgbClr val="000000"/>
                </a:solidFill>
                <a:latin typeface="Agrandir Narrow Bold"/>
              </a:rPr>
              <a:t>REPORTS (TABULAR, SUMMARY, MATRIX &amp; JOINED) &amp; DASHBOARDS</a:t>
            </a:r>
          </a:p>
        </p:txBody>
      </p:sp>
      <p:sp>
        <p:nvSpPr>
          <p:cNvPr name="TextBox 22" id="22"/>
          <p:cNvSpPr txBox="true"/>
          <p:nvPr/>
        </p:nvSpPr>
        <p:spPr>
          <a:xfrm rot="0">
            <a:off x="2456341" y="5421632"/>
            <a:ext cx="3162739" cy="735965"/>
          </a:xfrm>
          <a:prstGeom prst="rect">
            <a:avLst/>
          </a:prstGeom>
        </p:spPr>
        <p:txBody>
          <a:bodyPr anchor="t" rtlCol="false" tIns="0" lIns="0" bIns="0" rIns="0">
            <a:spAutoFit/>
          </a:bodyPr>
          <a:lstStyle/>
          <a:p>
            <a:pPr algn="ctr">
              <a:lnSpc>
                <a:spcPts val="1869"/>
              </a:lnSpc>
              <a:spcBef>
                <a:spcPct val="0"/>
              </a:spcBef>
            </a:pPr>
            <a:r>
              <a:rPr lang="en-US" sz="1699" spc="67">
                <a:solidFill>
                  <a:srgbClr val="000000"/>
                </a:solidFill>
                <a:latin typeface="Agrandir Narrow Bold"/>
              </a:rPr>
              <a:t>SECURITY (PROFILES, PERMISSION SETS, ROLES, OWD, SHARING RULES)</a:t>
            </a:r>
          </a:p>
        </p:txBody>
      </p:sp>
      <p:grpSp>
        <p:nvGrpSpPr>
          <p:cNvPr name="Group 23" id="23"/>
          <p:cNvGrpSpPr>
            <a:grpSpLocks noChangeAspect="true"/>
          </p:cNvGrpSpPr>
          <p:nvPr/>
        </p:nvGrpSpPr>
        <p:grpSpPr>
          <a:xfrm rot="5400000">
            <a:off x="14598328" y="5038989"/>
            <a:ext cx="411218" cy="411218"/>
            <a:chOff x="6705600" y="1371600"/>
            <a:chExt cx="10972800" cy="10972800"/>
          </a:xfrm>
        </p:grpSpPr>
        <p:sp>
          <p:nvSpPr>
            <p:cNvPr name="Freeform 24" id="24"/>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grpSp>
        <p:nvGrpSpPr>
          <p:cNvPr name="Group 25" id="25"/>
          <p:cNvGrpSpPr>
            <a:grpSpLocks noChangeAspect="true"/>
          </p:cNvGrpSpPr>
          <p:nvPr/>
        </p:nvGrpSpPr>
        <p:grpSpPr>
          <a:xfrm rot="5400000">
            <a:off x="10612662" y="4937891"/>
            <a:ext cx="411218" cy="411218"/>
            <a:chOff x="6705600" y="1371600"/>
            <a:chExt cx="10972800" cy="10972800"/>
          </a:xfrm>
        </p:grpSpPr>
        <p:sp>
          <p:nvSpPr>
            <p:cNvPr name="Freeform 26" id="26"/>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grpSp>
        <p:nvGrpSpPr>
          <p:cNvPr name="Group 27" id="27"/>
          <p:cNvGrpSpPr>
            <a:grpSpLocks noChangeAspect="true"/>
          </p:cNvGrpSpPr>
          <p:nvPr/>
        </p:nvGrpSpPr>
        <p:grpSpPr>
          <a:xfrm rot="5400000">
            <a:off x="7220119" y="4937891"/>
            <a:ext cx="411218" cy="411218"/>
            <a:chOff x="6705600" y="1371600"/>
            <a:chExt cx="10972800" cy="10972800"/>
          </a:xfrm>
        </p:grpSpPr>
        <p:sp>
          <p:nvSpPr>
            <p:cNvPr name="Freeform 28" id="28"/>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sp>
        <p:nvSpPr>
          <p:cNvPr name="TextBox 29" id="29"/>
          <p:cNvSpPr txBox="true"/>
          <p:nvPr/>
        </p:nvSpPr>
        <p:spPr>
          <a:xfrm rot="0">
            <a:off x="5805296" y="5520559"/>
            <a:ext cx="3652083" cy="507365"/>
          </a:xfrm>
          <a:prstGeom prst="rect">
            <a:avLst/>
          </a:prstGeom>
        </p:spPr>
        <p:txBody>
          <a:bodyPr anchor="t" rtlCol="false" tIns="0" lIns="0" bIns="0" rIns="0">
            <a:spAutoFit/>
          </a:bodyPr>
          <a:lstStyle/>
          <a:p>
            <a:pPr algn="ctr">
              <a:lnSpc>
                <a:spcPts val="1869"/>
              </a:lnSpc>
              <a:spcBef>
                <a:spcPct val="0"/>
              </a:spcBef>
            </a:pPr>
            <a:r>
              <a:rPr lang="en-US" sz="1699" spc="67">
                <a:solidFill>
                  <a:srgbClr val="000000"/>
                </a:solidFill>
                <a:latin typeface="Agrandir Narrow Bold"/>
              </a:rPr>
              <a:t>VALIDATION RULES, DUPLICATE RULES &amp; MATCHING RULES</a:t>
            </a:r>
          </a:p>
        </p:txBody>
      </p:sp>
      <p:sp>
        <p:nvSpPr>
          <p:cNvPr name="TextBox 30" id="30"/>
          <p:cNvSpPr txBox="true"/>
          <p:nvPr/>
        </p:nvSpPr>
        <p:spPr>
          <a:xfrm rot="0">
            <a:off x="9722064" y="5535932"/>
            <a:ext cx="2707471" cy="507365"/>
          </a:xfrm>
          <a:prstGeom prst="rect">
            <a:avLst/>
          </a:prstGeom>
        </p:spPr>
        <p:txBody>
          <a:bodyPr anchor="t" rtlCol="false" tIns="0" lIns="0" bIns="0" rIns="0">
            <a:spAutoFit/>
          </a:bodyPr>
          <a:lstStyle/>
          <a:p>
            <a:pPr algn="ctr">
              <a:lnSpc>
                <a:spcPts val="1869"/>
              </a:lnSpc>
              <a:spcBef>
                <a:spcPct val="0"/>
              </a:spcBef>
            </a:pPr>
            <a:r>
              <a:rPr lang="en-US" sz="1699" spc="67">
                <a:solidFill>
                  <a:srgbClr val="000000"/>
                </a:solidFill>
                <a:latin typeface="Agrandir Narrow Bold"/>
              </a:rPr>
              <a:t>LIGHTNING PAGE (HOME, APP &amp; RECORD PAGES)</a:t>
            </a:r>
          </a:p>
        </p:txBody>
      </p:sp>
      <p:sp>
        <p:nvSpPr>
          <p:cNvPr name="TextBox 31" id="31"/>
          <p:cNvSpPr txBox="true"/>
          <p:nvPr/>
        </p:nvSpPr>
        <p:spPr>
          <a:xfrm rot="0">
            <a:off x="13526975" y="5535932"/>
            <a:ext cx="2707471" cy="735965"/>
          </a:xfrm>
          <a:prstGeom prst="rect">
            <a:avLst/>
          </a:prstGeom>
        </p:spPr>
        <p:txBody>
          <a:bodyPr anchor="t" rtlCol="false" tIns="0" lIns="0" bIns="0" rIns="0">
            <a:spAutoFit/>
          </a:bodyPr>
          <a:lstStyle/>
          <a:p>
            <a:pPr algn="ctr">
              <a:lnSpc>
                <a:spcPts val="1869"/>
              </a:lnSpc>
              <a:spcBef>
                <a:spcPct val="0"/>
              </a:spcBef>
            </a:pPr>
            <a:r>
              <a:rPr lang="en-US" sz="1699" spc="67">
                <a:solidFill>
                  <a:srgbClr val="000000"/>
                </a:solidFill>
                <a:latin typeface="Agrandir Narrow Bold"/>
              </a:rPr>
              <a:t>FEED TRACKING &amp; FIELD HISTORY TRACKING, LIST VIEWS, ACTIONS</a:t>
            </a:r>
          </a:p>
        </p:txBody>
      </p:sp>
      <p:sp>
        <p:nvSpPr>
          <p:cNvPr name="TextBox 32" id="32"/>
          <p:cNvSpPr txBox="true"/>
          <p:nvPr/>
        </p:nvSpPr>
        <p:spPr>
          <a:xfrm rot="0">
            <a:off x="2142198" y="7533039"/>
            <a:ext cx="3791024" cy="507365"/>
          </a:xfrm>
          <a:prstGeom prst="rect">
            <a:avLst/>
          </a:prstGeom>
        </p:spPr>
        <p:txBody>
          <a:bodyPr anchor="t" rtlCol="false" tIns="0" lIns="0" bIns="0" rIns="0">
            <a:spAutoFit/>
          </a:bodyPr>
          <a:lstStyle/>
          <a:p>
            <a:pPr algn="ctr">
              <a:lnSpc>
                <a:spcPts val="1869"/>
              </a:lnSpc>
              <a:spcBef>
                <a:spcPct val="0"/>
              </a:spcBef>
            </a:pPr>
            <a:r>
              <a:rPr lang="en-US" sz="1699" spc="67">
                <a:solidFill>
                  <a:srgbClr val="000000"/>
                </a:solidFill>
                <a:latin typeface="Agrandir Narrow Bold"/>
              </a:rPr>
              <a:t>DATA LOADED AND DATA IMPORT WIZARD, APPROVAL PROCESS</a:t>
            </a:r>
          </a:p>
        </p:txBody>
      </p:sp>
      <p:sp>
        <p:nvSpPr>
          <p:cNvPr name="TextBox 33" id="33"/>
          <p:cNvSpPr txBox="true"/>
          <p:nvPr/>
        </p:nvSpPr>
        <p:spPr>
          <a:xfrm rot="0">
            <a:off x="7425728" y="7533039"/>
            <a:ext cx="3791024" cy="735965"/>
          </a:xfrm>
          <a:prstGeom prst="rect">
            <a:avLst/>
          </a:prstGeom>
        </p:spPr>
        <p:txBody>
          <a:bodyPr anchor="t" rtlCol="false" tIns="0" lIns="0" bIns="0" rIns="0">
            <a:spAutoFit/>
          </a:bodyPr>
          <a:lstStyle/>
          <a:p>
            <a:pPr algn="ctr">
              <a:lnSpc>
                <a:spcPts val="1869"/>
              </a:lnSpc>
              <a:spcBef>
                <a:spcPct val="0"/>
              </a:spcBef>
            </a:pPr>
            <a:r>
              <a:rPr lang="en-US" sz="1699" spc="67">
                <a:solidFill>
                  <a:srgbClr val="000000"/>
                </a:solidFill>
                <a:latin typeface="Agrandir Narrow Bold"/>
              </a:rPr>
              <a:t>FLOWS (SCREENFLOW, RECORD TRIGGERED FLOW, SCHEDULE TRIGGERED)</a:t>
            </a:r>
          </a:p>
        </p:txBody>
      </p:sp>
      <p:sp>
        <p:nvSpPr>
          <p:cNvPr name="TextBox 34" id="34"/>
          <p:cNvSpPr txBox="true"/>
          <p:nvPr/>
        </p:nvSpPr>
        <p:spPr>
          <a:xfrm rot="0">
            <a:off x="12908425" y="7533039"/>
            <a:ext cx="3791024" cy="507365"/>
          </a:xfrm>
          <a:prstGeom prst="rect">
            <a:avLst/>
          </a:prstGeom>
        </p:spPr>
        <p:txBody>
          <a:bodyPr anchor="t" rtlCol="false" tIns="0" lIns="0" bIns="0" rIns="0">
            <a:spAutoFit/>
          </a:bodyPr>
          <a:lstStyle/>
          <a:p>
            <a:pPr algn="ctr">
              <a:lnSpc>
                <a:spcPts val="1869"/>
              </a:lnSpc>
              <a:spcBef>
                <a:spcPct val="0"/>
              </a:spcBef>
            </a:pPr>
            <a:r>
              <a:rPr lang="en-US" sz="1699" spc="67">
                <a:solidFill>
                  <a:srgbClr val="000000"/>
                </a:solidFill>
                <a:latin typeface="Agrandir Narrow Bold"/>
              </a:rPr>
              <a:t>APEX, TRIGGER, TEST CLASS, LIGHTNING WEB COMPONENT</a:t>
            </a:r>
          </a:p>
        </p:txBody>
      </p:sp>
      <p:grpSp>
        <p:nvGrpSpPr>
          <p:cNvPr name="Group 35" id="35"/>
          <p:cNvGrpSpPr>
            <a:grpSpLocks noChangeAspect="true"/>
          </p:cNvGrpSpPr>
          <p:nvPr/>
        </p:nvGrpSpPr>
        <p:grpSpPr>
          <a:xfrm rot="5400000">
            <a:off x="3832101" y="6948172"/>
            <a:ext cx="411218" cy="411218"/>
            <a:chOff x="6705600" y="1371600"/>
            <a:chExt cx="10972800" cy="10972800"/>
          </a:xfrm>
        </p:grpSpPr>
        <p:sp>
          <p:nvSpPr>
            <p:cNvPr name="Freeform 36" id="36"/>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grpSp>
        <p:nvGrpSpPr>
          <p:cNvPr name="Group 37" id="37"/>
          <p:cNvGrpSpPr>
            <a:grpSpLocks noChangeAspect="true"/>
          </p:cNvGrpSpPr>
          <p:nvPr/>
        </p:nvGrpSpPr>
        <p:grpSpPr>
          <a:xfrm rot="5400000">
            <a:off x="9115631" y="6948172"/>
            <a:ext cx="411218" cy="411218"/>
            <a:chOff x="6705600" y="1371600"/>
            <a:chExt cx="10972800" cy="10972800"/>
          </a:xfrm>
        </p:grpSpPr>
        <p:sp>
          <p:nvSpPr>
            <p:cNvPr name="Freeform 38" id="38"/>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grpSp>
        <p:nvGrpSpPr>
          <p:cNvPr name="Group 39" id="39"/>
          <p:cNvGrpSpPr>
            <a:grpSpLocks noChangeAspect="true"/>
          </p:cNvGrpSpPr>
          <p:nvPr/>
        </p:nvGrpSpPr>
        <p:grpSpPr>
          <a:xfrm rot="5400000">
            <a:off x="14598328" y="6967222"/>
            <a:ext cx="411218" cy="411218"/>
            <a:chOff x="6705600" y="1371600"/>
            <a:chExt cx="10972800" cy="10972800"/>
          </a:xfrm>
        </p:grpSpPr>
        <p:sp>
          <p:nvSpPr>
            <p:cNvPr name="Freeform 40" id="40"/>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1687" t="-65773" r="-34086" b="0"/>
            </a:stretch>
          </a:blipFill>
        </p:spPr>
      </p:sp>
      <p:grpSp>
        <p:nvGrpSpPr>
          <p:cNvPr name="Group 3" id="3"/>
          <p:cNvGrpSpPr/>
          <p:nvPr/>
        </p:nvGrpSpPr>
        <p:grpSpPr>
          <a:xfrm rot="0">
            <a:off x="1028700" y="-488494"/>
            <a:ext cx="14579503" cy="11918432"/>
            <a:chOff x="0" y="0"/>
            <a:chExt cx="3839869" cy="3139011"/>
          </a:xfrm>
        </p:grpSpPr>
        <p:sp>
          <p:nvSpPr>
            <p:cNvPr name="Freeform 4" id="4"/>
            <p:cNvSpPr/>
            <p:nvPr/>
          </p:nvSpPr>
          <p:spPr>
            <a:xfrm flipH="false" flipV="false" rot="0">
              <a:off x="0" y="0"/>
              <a:ext cx="3839869" cy="3139011"/>
            </a:xfrm>
            <a:custGeom>
              <a:avLst/>
              <a:gdLst/>
              <a:ahLst/>
              <a:cxnLst/>
              <a:rect r="r" b="b" t="t" l="l"/>
              <a:pathLst>
                <a:path h="3139011" w="3839869">
                  <a:moveTo>
                    <a:pt x="0" y="0"/>
                  </a:moveTo>
                  <a:lnTo>
                    <a:pt x="3839869" y="0"/>
                  </a:lnTo>
                  <a:lnTo>
                    <a:pt x="3839869" y="3139011"/>
                  </a:lnTo>
                  <a:lnTo>
                    <a:pt x="0" y="3139011"/>
                  </a:lnTo>
                  <a:close/>
                </a:path>
              </a:pathLst>
            </a:custGeom>
            <a:solidFill>
              <a:srgbClr val="F5F5F5"/>
            </a:solidFill>
          </p:spPr>
        </p:sp>
        <p:sp>
          <p:nvSpPr>
            <p:cNvPr name="TextBox 5" id="5"/>
            <p:cNvSpPr txBox="true"/>
            <p:nvPr/>
          </p:nvSpPr>
          <p:spPr>
            <a:xfrm>
              <a:off x="0" y="-28575"/>
              <a:ext cx="3839869" cy="3167586"/>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a:off x="1494049" y="1165908"/>
            <a:ext cx="14579503" cy="21934"/>
          </a:xfrm>
          <a:prstGeom prst="line">
            <a:avLst/>
          </a:prstGeom>
          <a:ln cap="flat" w="76200">
            <a:solidFill>
              <a:srgbClr val="C23A97"/>
            </a:solidFill>
            <a:prstDash val="solid"/>
            <a:headEnd type="none" len="sm" w="sm"/>
            <a:tailEnd type="none" len="sm" w="sm"/>
          </a:ln>
        </p:spPr>
      </p:sp>
      <p:sp>
        <p:nvSpPr>
          <p:cNvPr name="Freeform 7" id="7"/>
          <p:cNvSpPr/>
          <p:nvPr/>
        </p:nvSpPr>
        <p:spPr>
          <a:xfrm flipH="false" flipV="false" rot="0">
            <a:off x="1904419" y="1637891"/>
            <a:ext cx="8086005" cy="2471231"/>
          </a:xfrm>
          <a:custGeom>
            <a:avLst/>
            <a:gdLst/>
            <a:ahLst/>
            <a:cxnLst/>
            <a:rect r="r" b="b" t="t" l="l"/>
            <a:pathLst>
              <a:path h="2471231" w="8086005">
                <a:moveTo>
                  <a:pt x="0" y="0"/>
                </a:moveTo>
                <a:lnTo>
                  <a:pt x="8086005" y="0"/>
                </a:lnTo>
                <a:lnTo>
                  <a:pt x="8086005" y="2471230"/>
                </a:lnTo>
                <a:lnTo>
                  <a:pt x="0" y="2471230"/>
                </a:lnTo>
                <a:lnTo>
                  <a:pt x="0" y="0"/>
                </a:lnTo>
                <a:close/>
              </a:path>
            </a:pathLst>
          </a:custGeom>
          <a:blipFill>
            <a:blip r:embed="rId3"/>
            <a:stretch>
              <a:fillRect l="0" t="0" r="-40686" b="0"/>
            </a:stretch>
          </a:blipFill>
        </p:spPr>
      </p:sp>
      <p:sp>
        <p:nvSpPr>
          <p:cNvPr name="TextBox 8" id="8"/>
          <p:cNvSpPr txBox="true"/>
          <p:nvPr/>
        </p:nvSpPr>
        <p:spPr>
          <a:xfrm rot="0">
            <a:off x="4645211" y="-60960"/>
            <a:ext cx="8723385" cy="1137285"/>
          </a:xfrm>
          <a:prstGeom prst="rect">
            <a:avLst/>
          </a:prstGeom>
        </p:spPr>
        <p:txBody>
          <a:bodyPr anchor="t" rtlCol="false" tIns="0" lIns="0" bIns="0" rIns="0">
            <a:spAutoFit/>
          </a:bodyPr>
          <a:lstStyle/>
          <a:p>
            <a:pPr algn="ctr">
              <a:lnSpc>
                <a:spcPts val="9240"/>
              </a:lnSpc>
            </a:pPr>
            <a:r>
              <a:rPr lang="en-US" sz="6600">
                <a:solidFill>
                  <a:srgbClr val="000000"/>
                </a:solidFill>
                <a:latin typeface="Open Sauce Medium"/>
              </a:rPr>
              <a:t>MODULES COVERED</a:t>
            </a:r>
          </a:p>
        </p:txBody>
      </p:sp>
      <p:sp>
        <p:nvSpPr>
          <p:cNvPr name="TextBox 9" id="9"/>
          <p:cNvSpPr txBox="true"/>
          <p:nvPr/>
        </p:nvSpPr>
        <p:spPr>
          <a:xfrm rot="0">
            <a:off x="2345752" y="4766346"/>
            <a:ext cx="8153923" cy="2688917"/>
          </a:xfrm>
          <a:prstGeom prst="rect">
            <a:avLst/>
          </a:prstGeom>
        </p:spPr>
        <p:txBody>
          <a:bodyPr anchor="t" rtlCol="false" tIns="0" lIns="0" bIns="0" rIns="0">
            <a:spAutoFit/>
          </a:bodyPr>
          <a:lstStyle/>
          <a:p>
            <a:pPr marL="537654" indent="-268827" lvl="1">
              <a:lnSpc>
                <a:spcPts val="2365"/>
              </a:lnSpc>
              <a:buFont typeface="Arial"/>
              <a:buChar char="•"/>
            </a:pPr>
            <a:r>
              <a:rPr lang="en-US" sz="2490" spc="99">
                <a:solidFill>
                  <a:srgbClr val="000000"/>
                </a:solidFill>
                <a:latin typeface="Barlow SemiCondensed"/>
              </a:rPr>
              <a:t>Create a Custom Object for Reviews</a:t>
            </a:r>
          </a:p>
          <a:p>
            <a:pPr>
              <a:lnSpc>
                <a:spcPts val="2365"/>
              </a:lnSpc>
            </a:pPr>
          </a:p>
          <a:p>
            <a:pPr marL="537654" indent="-268827" lvl="1">
              <a:lnSpc>
                <a:spcPts val="2365"/>
              </a:lnSpc>
              <a:buFont typeface="Arial"/>
              <a:buChar char="•"/>
            </a:pPr>
            <a:r>
              <a:rPr lang="en-US" sz="2490" spc="99">
                <a:solidFill>
                  <a:srgbClr val="000000"/>
                </a:solidFill>
                <a:latin typeface="Barlow SemiCondensed"/>
              </a:rPr>
              <a:t>Create a Custom Object for Job Posting Sites</a:t>
            </a:r>
          </a:p>
          <a:p>
            <a:pPr>
              <a:lnSpc>
                <a:spcPts val="2365"/>
              </a:lnSpc>
            </a:pPr>
          </a:p>
          <a:p>
            <a:pPr marL="537654" indent="-268827" lvl="1">
              <a:lnSpc>
                <a:spcPts val="2365"/>
              </a:lnSpc>
              <a:buFont typeface="Arial"/>
              <a:buChar char="•"/>
            </a:pPr>
            <a:r>
              <a:rPr lang="en-US" sz="2490" spc="99">
                <a:solidFill>
                  <a:srgbClr val="000000"/>
                </a:solidFill>
                <a:latin typeface="Barlow SemiCondensed"/>
              </a:rPr>
              <a:t>Create a Custom Junction Object for Job Postings</a:t>
            </a:r>
          </a:p>
          <a:p>
            <a:pPr>
              <a:lnSpc>
                <a:spcPts val="2365"/>
              </a:lnSpc>
            </a:pPr>
          </a:p>
          <a:p>
            <a:pPr marL="537654" indent="-268827" lvl="1">
              <a:lnSpc>
                <a:spcPts val="2365"/>
              </a:lnSpc>
              <a:buFont typeface="Arial"/>
              <a:buChar char="•"/>
            </a:pPr>
            <a:r>
              <a:rPr lang="en-US" sz="2490" spc="99">
                <a:solidFill>
                  <a:srgbClr val="000000"/>
                </a:solidFill>
                <a:latin typeface="Barlow SemiCondensed"/>
              </a:rPr>
              <a:t>Create a Self Relationship with the Position Object</a:t>
            </a:r>
          </a:p>
          <a:p>
            <a:pPr>
              <a:lnSpc>
                <a:spcPts val="2365"/>
              </a:lnSpc>
            </a:pPr>
          </a:p>
          <a:p>
            <a:pPr marL="537654" indent="-268827" lvl="1">
              <a:lnSpc>
                <a:spcPts val="2365"/>
              </a:lnSpc>
              <a:buFont typeface="Arial"/>
              <a:buChar char="•"/>
            </a:pPr>
            <a:r>
              <a:rPr lang="en-US" sz="2490" spc="99">
                <a:solidFill>
                  <a:srgbClr val="000000"/>
                </a:solidFill>
                <a:latin typeface="Barlow SemiCondensed"/>
              </a:rPr>
              <a:t>Create Custom Recruiting Fields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1687" t="-65773" r="-34086" b="0"/>
            </a:stretch>
          </a:blipFill>
        </p:spPr>
      </p:sp>
      <p:grpSp>
        <p:nvGrpSpPr>
          <p:cNvPr name="Group 3" id="3"/>
          <p:cNvGrpSpPr/>
          <p:nvPr/>
        </p:nvGrpSpPr>
        <p:grpSpPr>
          <a:xfrm rot="0">
            <a:off x="1561252" y="-488494"/>
            <a:ext cx="14579503" cy="11918432"/>
            <a:chOff x="0" y="0"/>
            <a:chExt cx="3839869" cy="3139011"/>
          </a:xfrm>
        </p:grpSpPr>
        <p:sp>
          <p:nvSpPr>
            <p:cNvPr name="Freeform 4" id="4"/>
            <p:cNvSpPr/>
            <p:nvPr/>
          </p:nvSpPr>
          <p:spPr>
            <a:xfrm flipH="false" flipV="false" rot="0">
              <a:off x="0" y="0"/>
              <a:ext cx="3839869" cy="3139011"/>
            </a:xfrm>
            <a:custGeom>
              <a:avLst/>
              <a:gdLst/>
              <a:ahLst/>
              <a:cxnLst/>
              <a:rect r="r" b="b" t="t" l="l"/>
              <a:pathLst>
                <a:path h="3139011" w="3839869">
                  <a:moveTo>
                    <a:pt x="0" y="0"/>
                  </a:moveTo>
                  <a:lnTo>
                    <a:pt x="3839869" y="0"/>
                  </a:lnTo>
                  <a:lnTo>
                    <a:pt x="3839869" y="3139011"/>
                  </a:lnTo>
                  <a:lnTo>
                    <a:pt x="0" y="3139011"/>
                  </a:lnTo>
                  <a:close/>
                </a:path>
              </a:pathLst>
            </a:custGeom>
            <a:solidFill>
              <a:srgbClr val="F5F5F5"/>
            </a:solidFill>
          </p:spPr>
        </p:sp>
        <p:sp>
          <p:nvSpPr>
            <p:cNvPr name="TextBox 5" id="5"/>
            <p:cNvSpPr txBox="true"/>
            <p:nvPr/>
          </p:nvSpPr>
          <p:spPr>
            <a:xfrm>
              <a:off x="0" y="-28575"/>
              <a:ext cx="3839869" cy="3167586"/>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a:off x="1854191" y="1654402"/>
            <a:ext cx="14579503" cy="21934"/>
          </a:xfrm>
          <a:prstGeom prst="line">
            <a:avLst/>
          </a:prstGeom>
          <a:ln cap="flat" w="76200">
            <a:solidFill>
              <a:srgbClr val="C23A97"/>
            </a:solidFill>
            <a:prstDash val="solid"/>
            <a:headEnd type="none" len="sm" w="sm"/>
            <a:tailEnd type="none" len="sm" w="sm"/>
          </a:ln>
        </p:spPr>
      </p:sp>
      <p:sp>
        <p:nvSpPr>
          <p:cNvPr name="Freeform 7" id="7"/>
          <p:cNvSpPr/>
          <p:nvPr/>
        </p:nvSpPr>
        <p:spPr>
          <a:xfrm flipH="false" flipV="false" rot="0">
            <a:off x="2527169" y="1953639"/>
            <a:ext cx="11532524" cy="2303872"/>
          </a:xfrm>
          <a:custGeom>
            <a:avLst/>
            <a:gdLst/>
            <a:ahLst/>
            <a:cxnLst/>
            <a:rect r="r" b="b" t="t" l="l"/>
            <a:pathLst>
              <a:path h="2303872" w="11532524">
                <a:moveTo>
                  <a:pt x="0" y="0"/>
                </a:moveTo>
                <a:lnTo>
                  <a:pt x="11532523" y="0"/>
                </a:lnTo>
                <a:lnTo>
                  <a:pt x="11532523" y="2303872"/>
                </a:lnTo>
                <a:lnTo>
                  <a:pt x="0" y="2303872"/>
                </a:lnTo>
                <a:lnTo>
                  <a:pt x="0" y="0"/>
                </a:lnTo>
                <a:close/>
              </a:path>
            </a:pathLst>
          </a:custGeom>
          <a:blipFill>
            <a:blip r:embed="rId3"/>
            <a:stretch>
              <a:fillRect l="0" t="0" r="0" b="0"/>
            </a:stretch>
          </a:blipFill>
        </p:spPr>
      </p:sp>
      <p:sp>
        <p:nvSpPr>
          <p:cNvPr name="TextBox 8" id="8"/>
          <p:cNvSpPr txBox="true"/>
          <p:nvPr/>
        </p:nvSpPr>
        <p:spPr>
          <a:xfrm rot="0">
            <a:off x="5005354" y="-133350"/>
            <a:ext cx="8723385" cy="1137285"/>
          </a:xfrm>
          <a:prstGeom prst="rect">
            <a:avLst/>
          </a:prstGeom>
        </p:spPr>
        <p:txBody>
          <a:bodyPr anchor="t" rtlCol="false" tIns="0" lIns="0" bIns="0" rIns="0">
            <a:spAutoFit/>
          </a:bodyPr>
          <a:lstStyle/>
          <a:p>
            <a:pPr algn="ctr">
              <a:lnSpc>
                <a:spcPts val="9240"/>
              </a:lnSpc>
            </a:pPr>
            <a:r>
              <a:rPr lang="en-US" sz="6600">
                <a:solidFill>
                  <a:srgbClr val="000000"/>
                </a:solidFill>
                <a:latin typeface="Open Sauce Medium"/>
              </a:rPr>
              <a:t>MODULES COVERED</a:t>
            </a:r>
          </a:p>
        </p:txBody>
      </p:sp>
      <p:sp>
        <p:nvSpPr>
          <p:cNvPr name="TextBox 9" id="9"/>
          <p:cNvSpPr txBox="true"/>
          <p:nvPr/>
        </p:nvSpPr>
        <p:spPr>
          <a:xfrm rot="0">
            <a:off x="3075010" y="4914736"/>
            <a:ext cx="8153923" cy="5641667"/>
          </a:xfrm>
          <a:prstGeom prst="rect">
            <a:avLst/>
          </a:prstGeom>
        </p:spPr>
        <p:txBody>
          <a:bodyPr anchor="t" rtlCol="false" tIns="0" lIns="0" bIns="0" rIns="0">
            <a:spAutoFit/>
          </a:bodyPr>
          <a:lstStyle/>
          <a:p>
            <a:pPr marL="537654" indent="-268827" lvl="1">
              <a:lnSpc>
                <a:spcPts val="2365"/>
              </a:lnSpc>
              <a:buFont typeface="Arial"/>
              <a:buChar char="•"/>
            </a:pPr>
            <a:r>
              <a:rPr lang="en-US" sz="2490" spc="99">
                <a:solidFill>
                  <a:srgbClr val="000000"/>
                </a:solidFill>
                <a:latin typeface="Barlow SemiCondensed"/>
                <a:hlinkClick r:id="rId4" tooltip="https://trailhead.salesforce.com/content/learn/projects/customize-the-ui-for-a-recruiting-app/create-tab-review-object?trail_id=build-platform-apps-in-lightning-experience"/>
              </a:rPr>
              <a:t>Create a Tab for the Review Object</a:t>
            </a:r>
          </a:p>
          <a:p>
            <a:pPr>
              <a:lnSpc>
                <a:spcPts val="2365"/>
              </a:lnSpc>
            </a:pPr>
          </a:p>
          <a:p>
            <a:pPr marL="537654" indent="-268827" lvl="1">
              <a:lnSpc>
                <a:spcPts val="2365"/>
              </a:lnSpc>
              <a:buFont typeface="Arial"/>
              <a:buChar char="•"/>
            </a:pPr>
            <a:r>
              <a:rPr lang="en-US" sz="2490" spc="99">
                <a:solidFill>
                  <a:srgbClr val="000000"/>
                </a:solidFill>
                <a:latin typeface="Barlow SemiCondensed"/>
              </a:rPr>
              <a:t>Create an Object-Specific Quick Action</a:t>
            </a:r>
          </a:p>
          <a:p>
            <a:pPr>
              <a:lnSpc>
                <a:spcPts val="2365"/>
              </a:lnSpc>
            </a:pPr>
          </a:p>
          <a:p>
            <a:pPr marL="537654" indent="-268827" lvl="1">
              <a:lnSpc>
                <a:spcPts val="2365"/>
              </a:lnSpc>
              <a:buFont typeface="Arial"/>
              <a:buChar char="•"/>
            </a:pPr>
            <a:r>
              <a:rPr lang="en-US" sz="2490" spc="99">
                <a:solidFill>
                  <a:srgbClr val="000000"/>
                </a:solidFill>
                <a:latin typeface="Barlow SemiCondensed"/>
              </a:rPr>
              <a:t>Customize the Review Page Layout</a:t>
            </a:r>
          </a:p>
          <a:p>
            <a:pPr>
              <a:lnSpc>
                <a:spcPts val="2365"/>
              </a:lnSpc>
            </a:pPr>
          </a:p>
          <a:p>
            <a:pPr marL="537654" indent="-268827" lvl="1">
              <a:lnSpc>
                <a:spcPts val="2365"/>
              </a:lnSpc>
              <a:buFont typeface="Arial"/>
              <a:buChar char="•"/>
            </a:pPr>
            <a:r>
              <a:rPr lang="en-US" sz="2490" spc="99">
                <a:solidFill>
                  <a:srgbClr val="000000"/>
                </a:solidFill>
                <a:latin typeface="Barlow SemiCondensed"/>
              </a:rPr>
              <a:t>Create a Custom Candidate Record Page</a:t>
            </a:r>
          </a:p>
          <a:p>
            <a:pPr>
              <a:lnSpc>
                <a:spcPts val="2365"/>
              </a:lnSpc>
            </a:pPr>
          </a:p>
          <a:p>
            <a:pPr marL="537654" indent="-268827" lvl="1">
              <a:lnSpc>
                <a:spcPts val="2365"/>
              </a:lnSpc>
              <a:buFont typeface="Arial"/>
              <a:buChar char="•"/>
            </a:pPr>
            <a:r>
              <a:rPr lang="en-US" sz="2490" spc="99">
                <a:solidFill>
                  <a:srgbClr val="000000"/>
                </a:solidFill>
                <a:latin typeface="Barlow SemiCondensed"/>
              </a:rPr>
              <a:t>Create Record Types on the Position Object</a:t>
            </a:r>
          </a:p>
          <a:p>
            <a:pPr>
              <a:lnSpc>
                <a:spcPts val="2365"/>
              </a:lnSpc>
            </a:pPr>
          </a:p>
          <a:p>
            <a:pPr marL="537654" indent="-268827" lvl="1">
              <a:lnSpc>
                <a:spcPts val="2365"/>
              </a:lnSpc>
              <a:buFont typeface="Arial"/>
              <a:buChar char="•"/>
            </a:pPr>
            <a:r>
              <a:rPr lang="en-US" sz="2490" spc="99">
                <a:solidFill>
                  <a:srgbClr val="000000"/>
                </a:solidFill>
                <a:latin typeface="Barlow SemiCondensed"/>
              </a:rPr>
              <a:t>Customize the Position Page Layout</a:t>
            </a:r>
          </a:p>
          <a:p>
            <a:pPr>
              <a:lnSpc>
                <a:spcPts val="2365"/>
              </a:lnSpc>
            </a:pPr>
          </a:p>
          <a:p>
            <a:pPr marL="537654" indent="-268827" lvl="1">
              <a:lnSpc>
                <a:spcPts val="2365"/>
              </a:lnSpc>
              <a:buFont typeface="Arial"/>
              <a:buChar char="•"/>
            </a:pPr>
            <a:r>
              <a:rPr lang="en-US" sz="2490" spc="99">
                <a:solidFill>
                  <a:srgbClr val="000000"/>
                </a:solidFill>
                <a:latin typeface="Barlow SemiCondensed"/>
              </a:rPr>
              <a:t>Enable Chatter on the Review Object</a:t>
            </a:r>
          </a:p>
          <a:p>
            <a:pPr>
              <a:lnSpc>
                <a:spcPts val="2365"/>
              </a:lnSpc>
            </a:pPr>
          </a:p>
          <a:p>
            <a:pPr>
              <a:lnSpc>
                <a:spcPts val="2365"/>
              </a:lnSpc>
            </a:pPr>
          </a:p>
          <a:p>
            <a:pPr>
              <a:lnSpc>
                <a:spcPts val="2365"/>
              </a:lnSpc>
            </a:pPr>
          </a:p>
          <a:p>
            <a:pPr>
              <a:lnSpc>
                <a:spcPts val="2365"/>
              </a:lnSpc>
            </a:pPr>
          </a:p>
          <a:p>
            <a:pPr>
              <a:lnSpc>
                <a:spcPts val="2365"/>
              </a:lnSpc>
            </a:pPr>
          </a:p>
          <a:p>
            <a:pPr>
              <a:lnSpc>
                <a:spcPts val="2365"/>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1687" t="-65773" r="-34086" b="0"/>
            </a:stretch>
          </a:blipFill>
        </p:spPr>
      </p:sp>
      <p:grpSp>
        <p:nvGrpSpPr>
          <p:cNvPr name="Group 3" id="3"/>
          <p:cNvGrpSpPr/>
          <p:nvPr/>
        </p:nvGrpSpPr>
        <p:grpSpPr>
          <a:xfrm rot="0">
            <a:off x="1388843" y="0"/>
            <a:ext cx="14579503" cy="11918432"/>
            <a:chOff x="0" y="0"/>
            <a:chExt cx="3839869" cy="3139011"/>
          </a:xfrm>
        </p:grpSpPr>
        <p:sp>
          <p:nvSpPr>
            <p:cNvPr name="Freeform 4" id="4"/>
            <p:cNvSpPr/>
            <p:nvPr/>
          </p:nvSpPr>
          <p:spPr>
            <a:xfrm flipH="false" flipV="false" rot="0">
              <a:off x="0" y="0"/>
              <a:ext cx="3839869" cy="3139011"/>
            </a:xfrm>
            <a:custGeom>
              <a:avLst/>
              <a:gdLst/>
              <a:ahLst/>
              <a:cxnLst/>
              <a:rect r="r" b="b" t="t" l="l"/>
              <a:pathLst>
                <a:path h="3139011" w="3839869">
                  <a:moveTo>
                    <a:pt x="0" y="0"/>
                  </a:moveTo>
                  <a:lnTo>
                    <a:pt x="3839869" y="0"/>
                  </a:lnTo>
                  <a:lnTo>
                    <a:pt x="3839869" y="3139011"/>
                  </a:lnTo>
                  <a:lnTo>
                    <a:pt x="0" y="3139011"/>
                  </a:lnTo>
                  <a:close/>
                </a:path>
              </a:pathLst>
            </a:custGeom>
            <a:solidFill>
              <a:srgbClr val="F5F5F5"/>
            </a:solidFill>
          </p:spPr>
        </p:sp>
        <p:sp>
          <p:nvSpPr>
            <p:cNvPr name="TextBox 5" id="5"/>
            <p:cNvSpPr txBox="true"/>
            <p:nvPr/>
          </p:nvSpPr>
          <p:spPr>
            <a:xfrm>
              <a:off x="0" y="-28575"/>
              <a:ext cx="3839869" cy="3167586"/>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a:off x="1854191" y="1654402"/>
            <a:ext cx="14579503" cy="21934"/>
          </a:xfrm>
          <a:prstGeom prst="line">
            <a:avLst/>
          </a:prstGeom>
          <a:ln cap="flat" w="76200">
            <a:solidFill>
              <a:srgbClr val="C23A97"/>
            </a:solidFill>
            <a:prstDash val="solid"/>
            <a:headEnd type="none" len="sm" w="sm"/>
            <a:tailEnd type="none" len="sm" w="sm"/>
          </a:ln>
        </p:spPr>
      </p:sp>
      <p:sp>
        <p:nvSpPr>
          <p:cNvPr name="Freeform 7" id="7"/>
          <p:cNvSpPr/>
          <p:nvPr/>
        </p:nvSpPr>
        <p:spPr>
          <a:xfrm flipH="false" flipV="false" rot="0">
            <a:off x="2856643" y="1856823"/>
            <a:ext cx="10872096" cy="2867900"/>
          </a:xfrm>
          <a:custGeom>
            <a:avLst/>
            <a:gdLst/>
            <a:ahLst/>
            <a:cxnLst/>
            <a:rect r="r" b="b" t="t" l="l"/>
            <a:pathLst>
              <a:path h="2867900" w="10872096">
                <a:moveTo>
                  <a:pt x="0" y="0"/>
                </a:moveTo>
                <a:lnTo>
                  <a:pt x="10872096" y="0"/>
                </a:lnTo>
                <a:lnTo>
                  <a:pt x="10872096" y="2867901"/>
                </a:lnTo>
                <a:lnTo>
                  <a:pt x="0" y="2867901"/>
                </a:lnTo>
                <a:lnTo>
                  <a:pt x="0" y="0"/>
                </a:lnTo>
                <a:close/>
              </a:path>
            </a:pathLst>
          </a:custGeom>
          <a:blipFill>
            <a:blip r:embed="rId3"/>
            <a:stretch>
              <a:fillRect l="0" t="0" r="0" b="0"/>
            </a:stretch>
          </a:blipFill>
        </p:spPr>
      </p:sp>
      <p:sp>
        <p:nvSpPr>
          <p:cNvPr name="TextBox 8" id="8"/>
          <p:cNvSpPr txBox="true"/>
          <p:nvPr/>
        </p:nvSpPr>
        <p:spPr>
          <a:xfrm rot="0">
            <a:off x="5005354" y="-133350"/>
            <a:ext cx="8723385" cy="1137285"/>
          </a:xfrm>
          <a:prstGeom prst="rect">
            <a:avLst/>
          </a:prstGeom>
        </p:spPr>
        <p:txBody>
          <a:bodyPr anchor="t" rtlCol="false" tIns="0" lIns="0" bIns="0" rIns="0">
            <a:spAutoFit/>
          </a:bodyPr>
          <a:lstStyle/>
          <a:p>
            <a:pPr algn="ctr">
              <a:lnSpc>
                <a:spcPts val="9240"/>
              </a:lnSpc>
            </a:pPr>
            <a:r>
              <a:rPr lang="en-US" sz="6600">
                <a:solidFill>
                  <a:srgbClr val="000000"/>
                </a:solidFill>
                <a:latin typeface="Open Sauce Medium"/>
              </a:rPr>
              <a:t>MODULES COVERED</a:t>
            </a:r>
          </a:p>
        </p:txBody>
      </p:sp>
      <p:sp>
        <p:nvSpPr>
          <p:cNvPr name="TextBox 9" id="9"/>
          <p:cNvSpPr txBox="true"/>
          <p:nvPr/>
        </p:nvSpPr>
        <p:spPr>
          <a:xfrm rot="0">
            <a:off x="3139204" y="5629599"/>
            <a:ext cx="8153923" cy="3574742"/>
          </a:xfrm>
          <a:prstGeom prst="rect">
            <a:avLst/>
          </a:prstGeom>
        </p:spPr>
        <p:txBody>
          <a:bodyPr anchor="t" rtlCol="false" tIns="0" lIns="0" bIns="0" rIns="0">
            <a:spAutoFit/>
          </a:bodyPr>
          <a:lstStyle/>
          <a:p>
            <a:pPr marL="537654" indent="-268827" lvl="1">
              <a:lnSpc>
                <a:spcPts val="2365"/>
              </a:lnSpc>
              <a:buFont typeface="Arial"/>
              <a:buChar char="•"/>
            </a:pPr>
            <a:r>
              <a:rPr lang="en-US" sz="2490" spc="99">
                <a:solidFill>
                  <a:srgbClr val="000000"/>
                </a:solidFill>
                <a:latin typeface="Barlow SemiCondensed"/>
                <a:hlinkClick r:id="rId4" tooltip="https://trailhead.salesforce.com/content/learn/projects/customize-the-ui-for-a-recruiting-app/create-tab-review-object?trail_id=build-platform-apps-in-lightning-experience"/>
              </a:rPr>
              <a:t>Create Cross-Object Formulas</a:t>
            </a:r>
          </a:p>
          <a:p>
            <a:pPr>
              <a:lnSpc>
                <a:spcPts val="2365"/>
              </a:lnSpc>
            </a:pPr>
          </a:p>
          <a:p>
            <a:pPr marL="537654" indent="-268827" lvl="1">
              <a:lnSpc>
                <a:spcPts val="2365"/>
              </a:lnSpc>
              <a:buFont typeface="Arial"/>
              <a:buChar char="•"/>
            </a:pPr>
            <a:r>
              <a:rPr lang="en-US" sz="2490" spc="99">
                <a:solidFill>
                  <a:srgbClr val="000000"/>
                </a:solidFill>
                <a:latin typeface="Barlow SemiCondensed"/>
              </a:rPr>
              <a:t>Create Validation Rules</a:t>
            </a:r>
          </a:p>
          <a:p>
            <a:pPr>
              <a:lnSpc>
                <a:spcPts val="2365"/>
              </a:lnSpc>
            </a:pPr>
          </a:p>
          <a:p>
            <a:pPr marL="537654" indent="-268827" lvl="1">
              <a:lnSpc>
                <a:spcPts val="2365"/>
              </a:lnSpc>
              <a:buFont typeface="Arial"/>
              <a:buChar char="•"/>
            </a:pPr>
            <a:r>
              <a:rPr lang="en-US" sz="2490" spc="99">
                <a:solidFill>
                  <a:srgbClr val="000000"/>
                </a:solidFill>
                <a:latin typeface="Barlow SemiCondensed"/>
              </a:rPr>
              <a:t>Create Formula and Roll-Up Summary Fields</a:t>
            </a:r>
          </a:p>
          <a:p>
            <a:pPr>
              <a:lnSpc>
                <a:spcPts val="2365"/>
              </a:lnSpc>
            </a:pPr>
          </a:p>
          <a:p>
            <a:pPr>
              <a:lnSpc>
                <a:spcPts val="2365"/>
              </a:lnSpc>
            </a:pPr>
          </a:p>
          <a:p>
            <a:pPr>
              <a:lnSpc>
                <a:spcPts val="2365"/>
              </a:lnSpc>
            </a:pPr>
          </a:p>
          <a:p>
            <a:pPr>
              <a:lnSpc>
                <a:spcPts val="2365"/>
              </a:lnSpc>
            </a:pPr>
          </a:p>
          <a:p>
            <a:pPr>
              <a:lnSpc>
                <a:spcPts val="2365"/>
              </a:lnSpc>
            </a:pPr>
          </a:p>
          <a:p>
            <a:pPr>
              <a:lnSpc>
                <a:spcPts val="2365"/>
              </a:lnSpc>
            </a:pPr>
          </a:p>
          <a:p>
            <a:pPr>
              <a:lnSpc>
                <a:spcPts val="2365"/>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1687" t="-65773" r="-34086" b="0"/>
            </a:stretch>
          </a:blipFill>
        </p:spPr>
      </p:sp>
      <p:grpSp>
        <p:nvGrpSpPr>
          <p:cNvPr name="Group 3" id="3"/>
          <p:cNvGrpSpPr/>
          <p:nvPr/>
        </p:nvGrpSpPr>
        <p:grpSpPr>
          <a:xfrm rot="0">
            <a:off x="1388843" y="0"/>
            <a:ext cx="14579503" cy="11918432"/>
            <a:chOff x="0" y="0"/>
            <a:chExt cx="3839869" cy="3139011"/>
          </a:xfrm>
        </p:grpSpPr>
        <p:sp>
          <p:nvSpPr>
            <p:cNvPr name="Freeform 4" id="4"/>
            <p:cNvSpPr/>
            <p:nvPr/>
          </p:nvSpPr>
          <p:spPr>
            <a:xfrm flipH="false" flipV="false" rot="0">
              <a:off x="0" y="0"/>
              <a:ext cx="3839869" cy="3139011"/>
            </a:xfrm>
            <a:custGeom>
              <a:avLst/>
              <a:gdLst/>
              <a:ahLst/>
              <a:cxnLst/>
              <a:rect r="r" b="b" t="t" l="l"/>
              <a:pathLst>
                <a:path h="3139011" w="3839869">
                  <a:moveTo>
                    <a:pt x="0" y="0"/>
                  </a:moveTo>
                  <a:lnTo>
                    <a:pt x="3839869" y="0"/>
                  </a:lnTo>
                  <a:lnTo>
                    <a:pt x="3839869" y="3139011"/>
                  </a:lnTo>
                  <a:lnTo>
                    <a:pt x="0" y="3139011"/>
                  </a:lnTo>
                  <a:close/>
                </a:path>
              </a:pathLst>
            </a:custGeom>
            <a:solidFill>
              <a:srgbClr val="F5F5F5"/>
            </a:solidFill>
          </p:spPr>
        </p:sp>
        <p:sp>
          <p:nvSpPr>
            <p:cNvPr name="TextBox 5" id="5"/>
            <p:cNvSpPr txBox="true"/>
            <p:nvPr/>
          </p:nvSpPr>
          <p:spPr>
            <a:xfrm>
              <a:off x="0" y="-28575"/>
              <a:ext cx="3839869" cy="3167586"/>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a:off x="1854191" y="1654402"/>
            <a:ext cx="14579503" cy="21934"/>
          </a:xfrm>
          <a:prstGeom prst="line">
            <a:avLst/>
          </a:prstGeom>
          <a:ln cap="flat" w="76200">
            <a:solidFill>
              <a:srgbClr val="C23A97"/>
            </a:solidFill>
            <a:prstDash val="solid"/>
            <a:headEnd type="none" len="sm" w="sm"/>
            <a:tailEnd type="none" len="sm" w="sm"/>
          </a:ln>
        </p:spPr>
      </p:sp>
      <p:sp>
        <p:nvSpPr>
          <p:cNvPr name="Freeform 7" id="7"/>
          <p:cNvSpPr/>
          <p:nvPr/>
        </p:nvSpPr>
        <p:spPr>
          <a:xfrm flipH="false" flipV="false" rot="0">
            <a:off x="2810825" y="1976815"/>
            <a:ext cx="10804726" cy="2866898"/>
          </a:xfrm>
          <a:custGeom>
            <a:avLst/>
            <a:gdLst/>
            <a:ahLst/>
            <a:cxnLst/>
            <a:rect r="r" b="b" t="t" l="l"/>
            <a:pathLst>
              <a:path h="2866898" w="10804726">
                <a:moveTo>
                  <a:pt x="0" y="0"/>
                </a:moveTo>
                <a:lnTo>
                  <a:pt x="10804726" y="0"/>
                </a:lnTo>
                <a:lnTo>
                  <a:pt x="10804726" y="2866898"/>
                </a:lnTo>
                <a:lnTo>
                  <a:pt x="0" y="2866898"/>
                </a:lnTo>
                <a:lnTo>
                  <a:pt x="0" y="0"/>
                </a:lnTo>
                <a:close/>
              </a:path>
            </a:pathLst>
          </a:custGeom>
          <a:blipFill>
            <a:blip r:embed="rId3"/>
            <a:stretch>
              <a:fillRect l="0" t="0" r="0" b="0"/>
            </a:stretch>
          </a:blipFill>
        </p:spPr>
      </p:sp>
      <p:sp>
        <p:nvSpPr>
          <p:cNvPr name="TextBox 8" id="8"/>
          <p:cNvSpPr txBox="true"/>
          <p:nvPr/>
        </p:nvSpPr>
        <p:spPr>
          <a:xfrm rot="0">
            <a:off x="5005354" y="-133350"/>
            <a:ext cx="8723385" cy="1137285"/>
          </a:xfrm>
          <a:prstGeom prst="rect">
            <a:avLst/>
          </a:prstGeom>
        </p:spPr>
        <p:txBody>
          <a:bodyPr anchor="t" rtlCol="false" tIns="0" lIns="0" bIns="0" rIns="0">
            <a:spAutoFit/>
          </a:bodyPr>
          <a:lstStyle/>
          <a:p>
            <a:pPr algn="ctr">
              <a:lnSpc>
                <a:spcPts val="9240"/>
              </a:lnSpc>
            </a:pPr>
            <a:r>
              <a:rPr lang="en-US" sz="6600">
                <a:solidFill>
                  <a:srgbClr val="000000"/>
                </a:solidFill>
                <a:latin typeface="Open Sauce Medium"/>
              </a:rPr>
              <a:t>MODULES COVERED</a:t>
            </a:r>
          </a:p>
        </p:txBody>
      </p:sp>
      <p:sp>
        <p:nvSpPr>
          <p:cNvPr name="TextBox 9" id="9"/>
          <p:cNvSpPr txBox="true"/>
          <p:nvPr/>
        </p:nvSpPr>
        <p:spPr>
          <a:xfrm rot="0">
            <a:off x="3139204" y="5629599"/>
            <a:ext cx="8153923" cy="3279467"/>
          </a:xfrm>
          <a:prstGeom prst="rect">
            <a:avLst/>
          </a:prstGeom>
        </p:spPr>
        <p:txBody>
          <a:bodyPr anchor="t" rtlCol="false" tIns="0" lIns="0" bIns="0" rIns="0">
            <a:spAutoFit/>
          </a:bodyPr>
          <a:lstStyle/>
          <a:p>
            <a:pPr marL="537654" indent="-268827" lvl="1">
              <a:lnSpc>
                <a:spcPts val="2365"/>
              </a:lnSpc>
              <a:buFont typeface="Arial"/>
              <a:buChar char="•"/>
            </a:pPr>
            <a:r>
              <a:rPr lang="en-US" sz="2490" spc="99">
                <a:solidFill>
                  <a:srgbClr val="000000"/>
                </a:solidFill>
                <a:latin typeface="Barlow SemiCondensed"/>
                <a:hlinkClick r:id="rId4" tooltip="https://trailhead.salesforce.com/content/learn/projects/customize-the-ui-for-a-recruiting-app/create-tab-review-object?trail_id=build-platform-apps-in-lightning-experience"/>
              </a:rPr>
              <a:t>Create C</a:t>
            </a:r>
            <a:r>
              <a:rPr lang="en-US" sz="2490" spc="99">
                <a:solidFill>
                  <a:srgbClr val="000000"/>
                </a:solidFill>
                <a:latin typeface="Barlow SemiCondensed"/>
              </a:rPr>
              <a:t>ustom Profiles</a:t>
            </a:r>
          </a:p>
          <a:p>
            <a:pPr>
              <a:lnSpc>
                <a:spcPts val="2365"/>
              </a:lnSpc>
            </a:pPr>
          </a:p>
          <a:p>
            <a:pPr marL="537654" indent="-268827" lvl="1">
              <a:lnSpc>
                <a:spcPts val="2365"/>
              </a:lnSpc>
              <a:buFont typeface="Arial"/>
              <a:buChar char="•"/>
            </a:pPr>
            <a:r>
              <a:rPr lang="en-US" sz="2490" spc="99">
                <a:solidFill>
                  <a:srgbClr val="000000"/>
                </a:solidFill>
                <a:latin typeface="Barlow SemiCondensed"/>
              </a:rPr>
              <a:t>Restrict Access with Field-Level Security, Permission Sets, and Sharing Settings</a:t>
            </a:r>
          </a:p>
          <a:p>
            <a:pPr>
              <a:lnSpc>
                <a:spcPts val="2365"/>
              </a:lnSpc>
            </a:pPr>
          </a:p>
          <a:p>
            <a:pPr>
              <a:lnSpc>
                <a:spcPts val="2365"/>
              </a:lnSpc>
            </a:pPr>
          </a:p>
          <a:p>
            <a:pPr>
              <a:lnSpc>
                <a:spcPts val="2365"/>
              </a:lnSpc>
            </a:pPr>
          </a:p>
          <a:p>
            <a:pPr>
              <a:lnSpc>
                <a:spcPts val="2365"/>
              </a:lnSpc>
            </a:pPr>
          </a:p>
          <a:p>
            <a:pPr>
              <a:lnSpc>
                <a:spcPts val="2365"/>
              </a:lnSpc>
            </a:pPr>
          </a:p>
          <a:p>
            <a:pPr>
              <a:lnSpc>
                <a:spcPts val="2365"/>
              </a:lnSpc>
            </a:pPr>
          </a:p>
          <a:p>
            <a:pPr>
              <a:lnSpc>
                <a:spcPts val="2365"/>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1687" t="-65773" r="-34086" b="0"/>
            </a:stretch>
          </a:blipFill>
        </p:spPr>
      </p:sp>
      <p:grpSp>
        <p:nvGrpSpPr>
          <p:cNvPr name="Group 3" id="3"/>
          <p:cNvGrpSpPr/>
          <p:nvPr/>
        </p:nvGrpSpPr>
        <p:grpSpPr>
          <a:xfrm rot="0">
            <a:off x="1436988" y="0"/>
            <a:ext cx="14579503" cy="11918432"/>
            <a:chOff x="0" y="0"/>
            <a:chExt cx="3839869" cy="3139011"/>
          </a:xfrm>
        </p:grpSpPr>
        <p:sp>
          <p:nvSpPr>
            <p:cNvPr name="Freeform 4" id="4"/>
            <p:cNvSpPr/>
            <p:nvPr/>
          </p:nvSpPr>
          <p:spPr>
            <a:xfrm flipH="false" flipV="false" rot="0">
              <a:off x="0" y="0"/>
              <a:ext cx="3839869" cy="3139011"/>
            </a:xfrm>
            <a:custGeom>
              <a:avLst/>
              <a:gdLst/>
              <a:ahLst/>
              <a:cxnLst/>
              <a:rect r="r" b="b" t="t" l="l"/>
              <a:pathLst>
                <a:path h="3139011" w="3839869">
                  <a:moveTo>
                    <a:pt x="0" y="0"/>
                  </a:moveTo>
                  <a:lnTo>
                    <a:pt x="3839869" y="0"/>
                  </a:lnTo>
                  <a:lnTo>
                    <a:pt x="3839869" y="3139011"/>
                  </a:lnTo>
                  <a:lnTo>
                    <a:pt x="0" y="3139011"/>
                  </a:lnTo>
                  <a:close/>
                </a:path>
              </a:pathLst>
            </a:custGeom>
            <a:solidFill>
              <a:srgbClr val="F5F5F5"/>
            </a:solidFill>
          </p:spPr>
        </p:sp>
        <p:sp>
          <p:nvSpPr>
            <p:cNvPr name="TextBox 5" id="5"/>
            <p:cNvSpPr txBox="true"/>
            <p:nvPr/>
          </p:nvSpPr>
          <p:spPr>
            <a:xfrm>
              <a:off x="0" y="-28575"/>
              <a:ext cx="3839869" cy="3167586"/>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a:off x="1854191" y="1654402"/>
            <a:ext cx="14579503" cy="21934"/>
          </a:xfrm>
          <a:prstGeom prst="line">
            <a:avLst/>
          </a:prstGeom>
          <a:ln cap="flat" w="76200">
            <a:solidFill>
              <a:srgbClr val="C23A97"/>
            </a:solidFill>
            <a:prstDash val="solid"/>
            <a:headEnd type="none" len="sm" w="sm"/>
            <a:tailEnd type="none" len="sm" w="sm"/>
          </a:ln>
        </p:spPr>
      </p:sp>
      <p:sp>
        <p:nvSpPr>
          <p:cNvPr name="Freeform 7" id="7"/>
          <p:cNvSpPr/>
          <p:nvPr/>
        </p:nvSpPr>
        <p:spPr>
          <a:xfrm flipH="false" flipV="false" rot="0">
            <a:off x="2927609" y="1909350"/>
            <a:ext cx="11020516" cy="2762846"/>
          </a:xfrm>
          <a:custGeom>
            <a:avLst/>
            <a:gdLst/>
            <a:ahLst/>
            <a:cxnLst/>
            <a:rect r="r" b="b" t="t" l="l"/>
            <a:pathLst>
              <a:path h="2762846" w="11020516">
                <a:moveTo>
                  <a:pt x="0" y="0"/>
                </a:moveTo>
                <a:lnTo>
                  <a:pt x="11020515" y="0"/>
                </a:lnTo>
                <a:lnTo>
                  <a:pt x="11020515" y="2762847"/>
                </a:lnTo>
                <a:lnTo>
                  <a:pt x="0" y="2762847"/>
                </a:lnTo>
                <a:lnTo>
                  <a:pt x="0" y="0"/>
                </a:lnTo>
                <a:close/>
              </a:path>
            </a:pathLst>
          </a:custGeom>
          <a:blipFill>
            <a:blip r:embed="rId3"/>
            <a:stretch>
              <a:fillRect l="0" t="0" r="0" b="0"/>
            </a:stretch>
          </a:blipFill>
        </p:spPr>
      </p:sp>
      <p:sp>
        <p:nvSpPr>
          <p:cNvPr name="TextBox 8" id="8"/>
          <p:cNvSpPr txBox="true"/>
          <p:nvPr/>
        </p:nvSpPr>
        <p:spPr>
          <a:xfrm rot="0">
            <a:off x="5005354" y="-133350"/>
            <a:ext cx="8723385" cy="1137285"/>
          </a:xfrm>
          <a:prstGeom prst="rect">
            <a:avLst/>
          </a:prstGeom>
        </p:spPr>
        <p:txBody>
          <a:bodyPr anchor="t" rtlCol="false" tIns="0" lIns="0" bIns="0" rIns="0">
            <a:spAutoFit/>
          </a:bodyPr>
          <a:lstStyle/>
          <a:p>
            <a:pPr algn="ctr">
              <a:lnSpc>
                <a:spcPts val="9240"/>
              </a:lnSpc>
            </a:pPr>
            <a:r>
              <a:rPr lang="en-US" sz="6600">
                <a:solidFill>
                  <a:srgbClr val="000000"/>
                </a:solidFill>
                <a:latin typeface="Open Sauce Medium"/>
              </a:rPr>
              <a:t>MODULES COVERED</a:t>
            </a:r>
          </a:p>
        </p:txBody>
      </p:sp>
      <p:sp>
        <p:nvSpPr>
          <p:cNvPr name="TextBox 9" id="9"/>
          <p:cNvSpPr txBox="true"/>
          <p:nvPr/>
        </p:nvSpPr>
        <p:spPr>
          <a:xfrm rot="0">
            <a:off x="3219446" y="5091270"/>
            <a:ext cx="8153923" cy="4755842"/>
          </a:xfrm>
          <a:prstGeom prst="rect">
            <a:avLst/>
          </a:prstGeom>
        </p:spPr>
        <p:txBody>
          <a:bodyPr anchor="t" rtlCol="false" tIns="0" lIns="0" bIns="0" rIns="0">
            <a:spAutoFit/>
          </a:bodyPr>
          <a:lstStyle/>
          <a:p>
            <a:pPr marL="537654" indent="-268827" lvl="1">
              <a:lnSpc>
                <a:spcPts val="2365"/>
              </a:lnSpc>
              <a:buFont typeface="Arial"/>
              <a:buChar char="•"/>
            </a:pPr>
            <a:r>
              <a:rPr lang="en-US" sz="2490" spc="99">
                <a:solidFill>
                  <a:srgbClr val="000000"/>
                </a:solidFill>
                <a:latin typeface="Barlow SemiCondensed"/>
                <a:hlinkClick r:id="rId4" tooltip="https://trailhead.salesforce.com/content/learn/projects/customize-the-ui-for-a-recruiting-app/create-tab-review-object?trail_id=build-platform-apps-in-lightning-experience"/>
              </a:rPr>
              <a:t>Build an Automation for Creating Interviewer Records</a:t>
            </a:r>
          </a:p>
          <a:p>
            <a:pPr>
              <a:lnSpc>
                <a:spcPts val="2365"/>
              </a:lnSpc>
            </a:pPr>
          </a:p>
          <a:p>
            <a:pPr marL="537654" indent="-268827" lvl="1">
              <a:lnSpc>
                <a:spcPts val="2365"/>
              </a:lnSpc>
              <a:buFont typeface="Arial"/>
              <a:buChar char="•"/>
            </a:pPr>
            <a:r>
              <a:rPr lang="en-US" sz="2490" spc="99">
                <a:solidFill>
                  <a:srgbClr val="000000"/>
                </a:solidFill>
                <a:latin typeface="Barlow SemiCondensed"/>
              </a:rPr>
              <a:t>Lay the Groundwork for an Approval Process</a:t>
            </a:r>
          </a:p>
          <a:p>
            <a:pPr>
              <a:lnSpc>
                <a:spcPts val="2365"/>
              </a:lnSpc>
            </a:pPr>
          </a:p>
          <a:p>
            <a:pPr marL="537654" indent="-268827" lvl="1">
              <a:lnSpc>
                <a:spcPts val="2365"/>
              </a:lnSpc>
              <a:buFont typeface="Arial"/>
              <a:buChar char="•"/>
            </a:pPr>
            <a:r>
              <a:rPr lang="en-US" sz="2490" spc="99">
                <a:solidFill>
                  <a:srgbClr val="000000"/>
                </a:solidFill>
                <a:latin typeface="Barlow SemiCondensed"/>
              </a:rPr>
              <a:t>Create an Approval Process</a:t>
            </a:r>
          </a:p>
          <a:p>
            <a:pPr>
              <a:lnSpc>
                <a:spcPts val="2365"/>
              </a:lnSpc>
            </a:pPr>
          </a:p>
          <a:p>
            <a:pPr marL="537654" indent="-268827" lvl="1">
              <a:lnSpc>
                <a:spcPts val="2365"/>
              </a:lnSpc>
              <a:buFont typeface="Arial"/>
              <a:buChar char="•"/>
            </a:pPr>
            <a:r>
              <a:rPr lang="en-US" sz="2490" spc="99">
                <a:solidFill>
                  <a:srgbClr val="000000"/>
                </a:solidFill>
                <a:latin typeface="Barlow SemiCondensed"/>
              </a:rPr>
              <a:t>Create Automation for Submitting Positions for Approval</a:t>
            </a:r>
          </a:p>
          <a:p>
            <a:pPr>
              <a:lnSpc>
                <a:spcPts val="2365"/>
              </a:lnSpc>
            </a:pPr>
          </a:p>
          <a:p>
            <a:pPr marL="537654" indent="-268827" lvl="1">
              <a:lnSpc>
                <a:spcPts val="2365"/>
              </a:lnSpc>
              <a:buFont typeface="Arial"/>
              <a:buChar char="•"/>
            </a:pPr>
            <a:r>
              <a:rPr lang="en-US" sz="2490" spc="99">
                <a:solidFill>
                  <a:srgbClr val="000000"/>
                </a:solidFill>
                <a:latin typeface="Barlow SemiCondensed"/>
              </a:rPr>
              <a:t>Create a Candidate Rating Flow</a:t>
            </a:r>
          </a:p>
          <a:p>
            <a:pPr>
              <a:lnSpc>
                <a:spcPts val="2365"/>
              </a:lnSpc>
            </a:pPr>
          </a:p>
          <a:p>
            <a:pPr>
              <a:lnSpc>
                <a:spcPts val="2365"/>
              </a:lnSpc>
            </a:pPr>
          </a:p>
          <a:p>
            <a:pPr>
              <a:lnSpc>
                <a:spcPts val="2365"/>
              </a:lnSpc>
            </a:pPr>
          </a:p>
          <a:p>
            <a:pPr>
              <a:lnSpc>
                <a:spcPts val="2365"/>
              </a:lnSpc>
            </a:pPr>
          </a:p>
          <a:p>
            <a:pPr>
              <a:lnSpc>
                <a:spcPts val="2365"/>
              </a:lnSpc>
            </a:pPr>
          </a:p>
          <a:p>
            <a:pPr>
              <a:lnSpc>
                <a:spcPts val="2365"/>
              </a:lnSpc>
            </a:pPr>
          </a:p>
          <a:p>
            <a:pPr>
              <a:lnSpc>
                <a:spcPts val="2365"/>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1351028">
            <a:off x="-1272661" y="-3109670"/>
            <a:ext cx="20833322" cy="16506339"/>
          </a:xfrm>
          <a:custGeom>
            <a:avLst/>
            <a:gdLst/>
            <a:ahLst/>
            <a:cxnLst/>
            <a:rect r="r" b="b" t="t" l="l"/>
            <a:pathLst>
              <a:path h="16506339" w="20833322">
                <a:moveTo>
                  <a:pt x="20833322" y="7003569"/>
                </a:moveTo>
                <a:lnTo>
                  <a:pt x="3939507" y="0"/>
                </a:lnTo>
                <a:lnTo>
                  <a:pt x="0" y="9502771"/>
                </a:lnTo>
                <a:lnTo>
                  <a:pt x="16893815" y="16506340"/>
                </a:lnTo>
                <a:lnTo>
                  <a:pt x="20833322" y="7003569"/>
                </a:lnTo>
                <a:close/>
              </a:path>
            </a:pathLst>
          </a:custGeom>
          <a:blipFill>
            <a:blip r:embed="rId2"/>
            <a:stretch>
              <a:fillRect l="-20427" t="0" r="-20427" b="0"/>
            </a:stretch>
          </a:blipFill>
        </p:spPr>
      </p:sp>
      <p:sp>
        <p:nvSpPr>
          <p:cNvPr name="Freeform 3" id="3"/>
          <p:cNvSpPr/>
          <p:nvPr/>
        </p:nvSpPr>
        <p:spPr>
          <a:xfrm flipH="false" flipV="false" rot="0">
            <a:off x="3414936" y="2019780"/>
            <a:ext cx="11458128" cy="6247440"/>
          </a:xfrm>
          <a:custGeom>
            <a:avLst/>
            <a:gdLst/>
            <a:ahLst/>
            <a:cxnLst/>
            <a:rect r="r" b="b" t="t" l="l"/>
            <a:pathLst>
              <a:path h="6247440" w="11458128">
                <a:moveTo>
                  <a:pt x="0" y="0"/>
                </a:moveTo>
                <a:lnTo>
                  <a:pt x="11458128" y="0"/>
                </a:lnTo>
                <a:lnTo>
                  <a:pt x="11458128" y="6247440"/>
                </a:lnTo>
                <a:lnTo>
                  <a:pt x="0" y="6247440"/>
                </a:lnTo>
                <a:lnTo>
                  <a:pt x="0" y="0"/>
                </a:lnTo>
                <a:close/>
              </a:path>
            </a:pathLst>
          </a:custGeom>
          <a:blipFill>
            <a:blip r:embed="rId3"/>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sp>
        <p:nvSpPr>
          <p:cNvPr name="Freeform 3" id="3"/>
          <p:cNvSpPr/>
          <p:nvPr/>
        </p:nvSpPr>
        <p:spPr>
          <a:xfrm flipH="false" flipV="false" rot="0">
            <a:off x="788553" y="1745590"/>
            <a:ext cx="16470747" cy="6795819"/>
          </a:xfrm>
          <a:custGeom>
            <a:avLst/>
            <a:gdLst/>
            <a:ahLst/>
            <a:cxnLst/>
            <a:rect r="r" b="b" t="t" l="l"/>
            <a:pathLst>
              <a:path h="6795819" w="16470747">
                <a:moveTo>
                  <a:pt x="0" y="0"/>
                </a:moveTo>
                <a:lnTo>
                  <a:pt x="16470747" y="0"/>
                </a:lnTo>
                <a:lnTo>
                  <a:pt x="16470747" y="6795820"/>
                </a:lnTo>
                <a:lnTo>
                  <a:pt x="0" y="6795820"/>
                </a:lnTo>
                <a:lnTo>
                  <a:pt x="0" y="0"/>
                </a:lnTo>
                <a:close/>
              </a:path>
            </a:pathLst>
          </a:custGeom>
          <a:blipFill>
            <a:blip r:embed="rId3"/>
            <a:stretch>
              <a:fillRect l="0" t="0" r="0" b="0"/>
            </a:stretch>
          </a:blipFill>
        </p:spPr>
      </p:sp>
      <p:sp>
        <p:nvSpPr>
          <p:cNvPr name="AutoShape 4" id="4"/>
          <p:cNvSpPr/>
          <p:nvPr/>
        </p:nvSpPr>
        <p:spPr>
          <a:xfrm flipH="true">
            <a:off x="14405972" y="6881248"/>
            <a:ext cx="806285" cy="729208"/>
          </a:xfrm>
          <a:prstGeom prst="line">
            <a:avLst/>
          </a:prstGeom>
          <a:ln cap="flat" w="190500">
            <a:gradFill>
              <a:gsLst>
                <a:gs pos="0">
                  <a:srgbClr val="B34593">
                    <a:alpha val="100000"/>
                  </a:srgbClr>
                </a:gs>
                <a:gs pos="100000">
                  <a:srgbClr val="151F52">
                    <a:alpha val="100000"/>
                  </a:srgbClr>
                </a:gs>
              </a:gsLst>
              <a:lin ang="5400000"/>
            </a:gradFill>
            <a:prstDash val="solid"/>
            <a:headEnd type="none" len="sm" w="sm"/>
            <a:tailEnd type="arrow" len="sm" w="med"/>
          </a:ln>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sp>
        <p:nvSpPr>
          <p:cNvPr name="Freeform 3" id="3"/>
          <p:cNvSpPr/>
          <p:nvPr/>
        </p:nvSpPr>
        <p:spPr>
          <a:xfrm flipH="false" flipV="false" rot="0">
            <a:off x="866789" y="1295748"/>
            <a:ext cx="15679964" cy="7289002"/>
          </a:xfrm>
          <a:custGeom>
            <a:avLst/>
            <a:gdLst/>
            <a:ahLst/>
            <a:cxnLst/>
            <a:rect r="r" b="b" t="t" l="l"/>
            <a:pathLst>
              <a:path h="7289002" w="15679964">
                <a:moveTo>
                  <a:pt x="0" y="0"/>
                </a:moveTo>
                <a:lnTo>
                  <a:pt x="15679964" y="0"/>
                </a:lnTo>
                <a:lnTo>
                  <a:pt x="15679964" y="7289002"/>
                </a:lnTo>
                <a:lnTo>
                  <a:pt x="0" y="7289002"/>
                </a:lnTo>
                <a:lnTo>
                  <a:pt x="0" y="0"/>
                </a:lnTo>
                <a:close/>
              </a:path>
            </a:pathLst>
          </a:custGeom>
          <a:blipFill>
            <a:blip r:embed="rId3"/>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sp>
        <p:nvSpPr>
          <p:cNvPr name="Freeform 3" id="3"/>
          <p:cNvSpPr/>
          <p:nvPr/>
        </p:nvSpPr>
        <p:spPr>
          <a:xfrm flipH="false" flipV="false" rot="0">
            <a:off x="1028700" y="1371014"/>
            <a:ext cx="14803345" cy="6881496"/>
          </a:xfrm>
          <a:custGeom>
            <a:avLst/>
            <a:gdLst/>
            <a:ahLst/>
            <a:cxnLst/>
            <a:rect r="r" b="b" t="t" l="l"/>
            <a:pathLst>
              <a:path h="6881496" w="14803345">
                <a:moveTo>
                  <a:pt x="0" y="0"/>
                </a:moveTo>
                <a:lnTo>
                  <a:pt x="14803345" y="0"/>
                </a:lnTo>
                <a:lnTo>
                  <a:pt x="14803345" y="6881497"/>
                </a:lnTo>
                <a:lnTo>
                  <a:pt x="0" y="6881497"/>
                </a:lnTo>
                <a:lnTo>
                  <a:pt x="0" y="0"/>
                </a:lnTo>
                <a:close/>
              </a:path>
            </a:pathLst>
          </a:custGeom>
          <a:blipFill>
            <a:blip r:embed="rId3"/>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7046" t="0" r="0" b="-27046"/>
            </a:stretch>
          </a:blipFill>
        </p:spPr>
      </p:sp>
      <p:grpSp>
        <p:nvGrpSpPr>
          <p:cNvPr name="Group 3" id="3"/>
          <p:cNvGrpSpPr/>
          <p:nvPr/>
        </p:nvGrpSpPr>
        <p:grpSpPr>
          <a:xfrm rot="0">
            <a:off x="6827561" y="766440"/>
            <a:ext cx="10445624" cy="8754121"/>
            <a:chOff x="0" y="0"/>
            <a:chExt cx="2751111" cy="2305612"/>
          </a:xfrm>
        </p:grpSpPr>
        <p:sp>
          <p:nvSpPr>
            <p:cNvPr name="Freeform 4" id="4"/>
            <p:cNvSpPr/>
            <p:nvPr/>
          </p:nvSpPr>
          <p:spPr>
            <a:xfrm flipH="false" flipV="false" rot="0">
              <a:off x="0" y="0"/>
              <a:ext cx="2751111" cy="2305612"/>
            </a:xfrm>
            <a:custGeom>
              <a:avLst/>
              <a:gdLst/>
              <a:ahLst/>
              <a:cxnLst/>
              <a:rect r="r" b="b" t="t" l="l"/>
              <a:pathLst>
                <a:path h="2305612" w="2751111">
                  <a:moveTo>
                    <a:pt x="0" y="0"/>
                  </a:moveTo>
                  <a:lnTo>
                    <a:pt x="2751111" y="0"/>
                  </a:lnTo>
                  <a:lnTo>
                    <a:pt x="2751111" y="2305612"/>
                  </a:lnTo>
                  <a:lnTo>
                    <a:pt x="0" y="2305612"/>
                  </a:lnTo>
                  <a:close/>
                </a:path>
              </a:pathLst>
            </a:custGeom>
            <a:solidFill>
              <a:srgbClr val="F5F5F5">
                <a:alpha val="95686"/>
              </a:srgbClr>
            </a:solidFill>
            <a:ln cap="sq">
              <a:noFill/>
              <a:prstDash val="solid"/>
              <a:miter/>
            </a:ln>
          </p:spPr>
        </p:sp>
        <p:sp>
          <p:nvSpPr>
            <p:cNvPr name="TextBox 5" id="5"/>
            <p:cNvSpPr txBox="true"/>
            <p:nvPr/>
          </p:nvSpPr>
          <p:spPr>
            <a:xfrm>
              <a:off x="0" y="9525"/>
              <a:ext cx="2751111" cy="2296087"/>
            </a:xfrm>
            <a:prstGeom prst="rect">
              <a:avLst/>
            </a:prstGeom>
          </p:spPr>
          <p:txBody>
            <a:bodyPr anchor="ctr" rtlCol="false" tIns="50800" lIns="50800" bIns="50800" rIns="50800"/>
            <a:lstStyle/>
            <a:p>
              <a:pPr algn="ctr">
                <a:lnSpc>
                  <a:spcPts val="1869"/>
                </a:lnSpc>
              </a:pPr>
              <a:r>
                <a:rPr lang="en-US" sz="1699" spc="67">
                  <a:solidFill>
                    <a:srgbClr val="000000">
                      <a:alpha val="95686"/>
                    </a:srgbClr>
                  </a:solidFill>
                  <a:latin typeface="Garamond Bold"/>
                </a:rPr>
                <a:t>IN SIMPLE WORDS SALESFORCE IS A CLOUD-BASED SOFTWARE COMPANY THAT PROVIDES BUSINESSES WITH TOOLS THAT HELP THEM FIND MORE PROSPECTS, CLOSE MORE DEALS, AND PROVIDE A HIGHER LEVEL OF SERVICE TO THEIR CUSTOMERS.</a:t>
              </a:r>
            </a:p>
          </p:txBody>
        </p:sp>
      </p:grpSp>
      <p:sp>
        <p:nvSpPr>
          <p:cNvPr name="TextBox 6" id="6"/>
          <p:cNvSpPr txBox="true"/>
          <p:nvPr/>
        </p:nvSpPr>
        <p:spPr>
          <a:xfrm rot="0">
            <a:off x="10810231" y="982107"/>
            <a:ext cx="6185598" cy="1546225"/>
          </a:xfrm>
          <a:prstGeom prst="rect">
            <a:avLst/>
          </a:prstGeom>
        </p:spPr>
        <p:txBody>
          <a:bodyPr anchor="t" rtlCol="false" tIns="0" lIns="0" bIns="0" rIns="0">
            <a:spAutoFit/>
          </a:bodyPr>
          <a:lstStyle/>
          <a:p>
            <a:pPr algn="r">
              <a:lnSpc>
                <a:spcPts val="6049"/>
              </a:lnSpc>
            </a:pPr>
            <a:r>
              <a:rPr lang="en-US" sz="5499" spc="175">
                <a:solidFill>
                  <a:srgbClr val="000000"/>
                </a:solidFill>
                <a:latin typeface="Open Sauce Medium"/>
              </a:rPr>
              <a:t>FIELD OF WORK</a:t>
            </a:r>
          </a:p>
          <a:p>
            <a:pPr algn="r">
              <a:lnSpc>
                <a:spcPts val="6049"/>
              </a:lnSpc>
            </a:pPr>
          </a:p>
        </p:txBody>
      </p:sp>
      <p:sp>
        <p:nvSpPr>
          <p:cNvPr name="TextBox 7" id="7"/>
          <p:cNvSpPr txBox="true"/>
          <p:nvPr/>
        </p:nvSpPr>
        <p:spPr>
          <a:xfrm rot="0">
            <a:off x="7597881" y="1919876"/>
            <a:ext cx="9143826" cy="608457"/>
          </a:xfrm>
          <a:prstGeom prst="rect">
            <a:avLst/>
          </a:prstGeom>
        </p:spPr>
        <p:txBody>
          <a:bodyPr anchor="t" rtlCol="false" tIns="0" lIns="0" bIns="0" rIns="0">
            <a:spAutoFit/>
          </a:bodyPr>
          <a:lstStyle/>
          <a:p>
            <a:pPr algn="r">
              <a:lnSpc>
                <a:spcPts val="2499"/>
              </a:lnSpc>
            </a:pPr>
            <a:r>
              <a:rPr lang="en-US" sz="1700">
                <a:solidFill>
                  <a:srgbClr val="000000"/>
                </a:solidFill>
                <a:latin typeface="Open Sauce Light"/>
              </a:rPr>
              <a:t>Salesforce, the </a:t>
            </a:r>
            <a:r>
              <a:rPr lang="en-US" sz="1700" u="sng">
                <a:solidFill>
                  <a:srgbClr val="000000"/>
                </a:solidFill>
                <a:latin typeface="Open Sauce Light"/>
              </a:rPr>
              <a:t>world’s #1 AI CRM,</a:t>
            </a:r>
            <a:r>
              <a:rPr lang="en-US" sz="1700">
                <a:solidFill>
                  <a:srgbClr val="000000"/>
                </a:solidFill>
                <a:latin typeface="Open Sauce Light"/>
              </a:rPr>
              <a:t> empowers companies of every size and industry to connect with their customers through the power of data + AI + CRM + trust.</a:t>
            </a:r>
          </a:p>
        </p:txBody>
      </p:sp>
      <p:sp>
        <p:nvSpPr>
          <p:cNvPr name="AutoShape 8" id="8"/>
          <p:cNvSpPr/>
          <p:nvPr/>
        </p:nvSpPr>
        <p:spPr>
          <a:xfrm flipH="true" flipV="true">
            <a:off x="10810231" y="1769507"/>
            <a:ext cx="10218510" cy="0"/>
          </a:xfrm>
          <a:prstGeom prst="line">
            <a:avLst/>
          </a:prstGeom>
          <a:ln cap="flat" w="76200">
            <a:solidFill>
              <a:srgbClr val="C23A97"/>
            </a:solidFill>
            <a:prstDash val="solid"/>
            <a:headEnd type="none" len="sm" w="sm"/>
            <a:tailEnd type="none" len="sm" w="sm"/>
          </a:ln>
        </p:spPr>
      </p:sp>
      <p:sp>
        <p:nvSpPr>
          <p:cNvPr name="Freeform 9" id="9"/>
          <p:cNvSpPr/>
          <p:nvPr/>
        </p:nvSpPr>
        <p:spPr>
          <a:xfrm flipH="false" flipV="false" rot="0">
            <a:off x="397293" y="2936730"/>
            <a:ext cx="5918769" cy="4151972"/>
          </a:xfrm>
          <a:custGeom>
            <a:avLst/>
            <a:gdLst/>
            <a:ahLst/>
            <a:cxnLst/>
            <a:rect r="r" b="b" t="t" l="l"/>
            <a:pathLst>
              <a:path h="4151972" w="5918769">
                <a:moveTo>
                  <a:pt x="0" y="0"/>
                </a:moveTo>
                <a:lnTo>
                  <a:pt x="5918769" y="0"/>
                </a:lnTo>
                <a:lnTo>
                  <a:pt x="5918769" y="4151972"/>
                </a:lnTo>
                <a:lnTo>
                  <a:pt x="0" y="4151972"/>
                </a:lnTo>
                <a:lnTo>
                  <a:pt x="0" y="0"/>
                </a:lnTo>
                <a:close/>
              </a:path>
            </a:pathLst>
          </a:custGeom>
          <a:blipFill>
            <a:blip r:embed="rId3"/>
            <a:stretch>
              <a:fillRect l="0" t="0" r="0" b="0"/>
            </a:stretch>
          </a:blipFill>
        </p:spPr>
      </p:sp>
      <p:sp>
        <p:nvSpPr>
          <p:cNvPr name="TextBox 10" id="10"/>
          <p:cNvSpPr txBox="true"/>
          <p:nvPr/>
        </p:nvSpPr>
        <p:spPr>
          <a:xfrm rot="0">
            <a:off x="6960212" y="3138836"/>
            <a:ext cx="10180321" cy="1155065"/>
          </a:xfrm>
          <a:prstGeom prst="rect">
            <a:avLst/>
          </a:prstGeom>
        </p:spPr>
        <p:txBody>
          <a:bodyPr anchor="t" rtlCol="false" tIns="0" lIns="0" bIns="0" rIns="0">
            <a:spAutoFit/>
          </a:bodyPr>
          <a:lstStyle/>
          <a:p>
            <a:pPr algn="just">
              <a:lnSpc>
                <a:spcPts val="1869"/>
              </a:lnSpc>
              <a:spcBef>
                <a:spcPct val="0"/>
              </a:spcBef>
            </a:pPr>
            <a:r>
              <a:rPr lang="en-US" sz="1699" spc="67">
                <a:solidFill>
                  <a:srgbClr val="000000"/>
                </a:solidFill>
                <a:latin typeface="Garamond"/>
              </a:rPr>
              <a:t>THERE WAS A REQUIREMENT TO </a:t>
            </a:r>
            <a:r>
              <a:rPr lang="en-US" sz="1699" spc="67" u="sng">
                <a:solidFill>
                  <a:srgbClr val="000000"/>
                </a:solidFill>
                <a:latin typeface="Garamond"/>
              </a:rPr>
              <a:t>EFFECTIVELY HANDLE AND ANALYZE VAST VOLUMES OF USER DATA</a:t>
            </a:r>
            <a:r>
              <a:rPr lang="en-US" sz="1699" spc="67">
                <a:solidFill>
                  <a:srgbClr val="000000"/>
                </a:solidFill>
                <a:latin typeface="Garamond"/>
              </a:rPr>
              <a:t> BY EVERY EMPLOYEE IN THE ORGANIZATION. BY THE TERM EFFECTIVE, IT REFERS TO METHODS THAT COULD BE INCORPORATED TO IMPROVE CUSTOMER SATISFACTION. THIS WAS WHEN CRM, KNOWN AS CUSTOMER RELATIONSHIP MANAGEMENT, WAS INTRODUCED,</a:t>
            </a:r>
          </a:p>
        </p:txBody>
      </p:sp>
      <p:sp>
        <p:nvSpPr>
          <p:cNvPr name="TextBox 11" id="11"/>
          <p:cNvSpPr txBox="true"/>
          <p:nvPr/>
        </p:nvSpPr>
        <p:spPr>
          <a:xfrm rot="0">
            <a:off x="6960212" y="6093292"/>
            <a:ext cx="9942788" cy="1517649"/>
          </a:xfrm>
          <a:prstGeom prst="rect">
            <a:avLst/>
          </a:prstGeom>
        </p:spPr>
        <p:txBody>
          <a:bodyPr anchor="t" rtlCol="false" tIns="0" lIns="0" bIns="0" rIns="0">
            <a:spAutoFit/>
          </a:bodyPr>
          <a:lstStyle/>
          <a:p>
            <a:pPr algn="just">
              <a:lnSpc>
                <a:spcPts val="2450"/>
              </a:lnSpc>
            </a:pPr>
            <a:r>
              <a:rPr lang="en-US" sz="1750">
                <a:solidFill>
                  <a:srgbClr val="000000"/>
                </a:solidFill>
                <a:latin typeface="Garamond"/>
              </a:rPr>
              <a:t>USERS CAN ACCESS SALESFORCE THROUGH A WEB BROWSER, MOBILE APP, OR DESKTOP APPLICATION. SALESFORCE ALLOWS USERS TO CUSTOMIZE AND CREATE CUSTOM OBJECTS, FIELDS, PROCESSES, AND REPORTS AND INTEGRATE THEM WITH OTHER SOFTWARE PRODUCTS. SALESFORCE ALSO PROVIDES MARKETING AUTOMATION AND ARTIFICIAL INTELLIGENCE (AI) CAPABILITIES.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sp>
        <p:nvSpPr>
          <p:cNvPr name="Freeform 3" id="3"/>
          <p:cNvSpPr/>
          <p:nvPr/>
        </p:nvSpPr>
        <p:spPr>
          <a:xfrm flipH="false" flipV="false" rot="0">
            <a:off x="2427846" y="2014262"/>
            <a:ext cx="13432308" cy="6258476"/>
          </a:xfrm>
          <a:custGeom>
            <a:avLst/>
            <a:gdLst/>
            <a:ahLst/>
            <a:cxnLst/>
            <a:rect r="r" b="b" t="t" l="l"/>
            <a:pathLst>
              <a:path h="6258476" w="13432308">
                <a:moveTo>
                  <a:pt x="0" y="0"/>
                </a:moveTo>
                <a:lnTo>
                  <a:pt x="13432308" y="0"/>
                </a:lnTo>
                <a:lnTo>
                  <a:pt x="13432308" y="6258476"/>
                </a:lnTo>
                <a:lnTo>
                  <a:pt x="0" y="6258476"/>
                </a:lnTo>
                <a:lnTo>
                  <a:pt x="0" y="0"/>
                </a:lnTo>
                <a:close/>
              </a:path>
            </a:pathLst>
          </a:custGeom>
          <a:blipFill>
            <a:blip r:embed="rId3"/>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sp>
        <p:nvSpPr>
          <p:cNvPr name="Freeform 3" id="3"/>
          <p:cNvSpPr/>
          <p:nvPr/>
        </p:nvSpPr>
        <p:spPr>
          <a:xfrm flipH="false" flipV="false" rot="0">
            <a:off x="141707" y="365060"/>
            <a:ext cx="6173160" cy="2472279"/>
          </a:xfrm>
          <a:custGeom>
            <a:avLst/>
            <a:gdLst/>
            <a:ahLst/>
            <a:cxnLst/>
            <a:rect r="r" b="b" t="t" l="l"/>
            <a:pathLst>
              <a:path h="2472279" w="6173160">
                <a:moveTo>
                  <a:pt x="0" y="0"/>
                </a:moveTo>
                <a:lnTo>
                  <a:pt x="6173160" y="0"/>
                </a:lnTo>
                <a:lnTo>
                  <a:pt x="6173160" y="2472279"/>
                </a:lnTo>
                <a:lnTo>
                  <a:pt x="0" y="2472279"/>
                </a:lnTo>
                <a:lnTo>
                  <a:pt x="0" y="0"/>
                </a:lnTo>
                <a:close/>
              </a:path>
            </a:pathLst>
          </a:custGeom>
          <a:blipFill>
            <a:blip r:embed="rId3"/>
            <a:stretch>
              <a:fillRect l="0" t="0" r="0" b="0"/>
            </a:stretch>
          </a:blipFill>
        </p:spPr>
      </p:sp>
      <p:sp>
        <p:nvSpPr>
          <p:cNvPr name="Freeform 4" id="4"/>
          <p:cNvSpPr/>
          <p:nvPr/>
        </p:nvSpPr>
        <p:spPr>
          <a:xfrm flipH="false" flipV="false" rot="0">
            <a:off x="892828" y="2883714"/>
            <a:ext cx="4876928" cy="3535378"/>
          </a:xfrm>
          <a:custGeom>
            <a:avLst/>
            <a:gdLst/>
            <a:ahLst/>
            <a:cxnLst/>
            <a:rect r="r" b="b" t="t" l="l"/>
            <a:pathLst>
              <a:path h="3535378" w="4876928">
                <a:moveTo>
                  <a:pt x="0" y="0"/>
                </a:moveTo>
                <a:lnTo>
                  <a:pt x="4876928" y="0"/>
                </a:lnTo>
                <a:lnTo>
                  <a:pt x="4876928" y="3535378"/>
                </a:lnTo>
                <a:lnTo>
                  <a:pt x="0" y="3535378"/>
                </a:lnTo>
                <a:lnTo>
                  <a:pt x="0" y="0"/>
                </a:lnTo>
                <a:close/>
              </a:path>
            </a:pathLst>
          </a:custGeom>
          <a:blipFill>
            <a:blip r:embed="rId4"/>
            <a:stretch>
              <a:fillRect l="0" t="0" r="0" b="0"/>
            </a:stretch>
          </a:blipFill>
        </p:spPr>
      </p:sp>
      <p:sp>
        <p:nvSpPr>
          <p:cNvPr name="Freeform 5" id="5"/>
          <p:cNvSpPr/>
          <p:nvPr/>
        </p:nvSpPr>
        <p:spPr>
          <a:xfrm flipH="false" flipV="false" rot="0">
            <a:off x="1028700" y="6466717"/>
            <a:ext cx="4272658" cy="3508402"/>
          </a:xfrm>
          <a:custGeom>
            <a:avLst/>
            <a:gdLst/>
            <a:ahLst/>
            <a:cxnLst/>
            <a:rect r="r" b="b" t="t" l="l"/>
            <a:pathLst>
              <a:path h="3508402" w="4272658">
                <a:moveTo>
                  <a:pt x="0" y="0"/>
                </a:moveTo>
                <a:lnTo>
                  <a:pt x="4272658" y="0"/>
                </a:lnTo>
                <a:lnTo>
                  <a:pt x="4272658" y="3508402"/>
                </a:lnTo>
                <a:lnTo>
                  <a:pt x="0" y="3508402"/>
                </a:lnTo>
                <a:lnTo>
                  <a:pt x="0" y="0"/>
                </a:lnTo>
                <a:close/>
              </a:path>
            </a:pathLst>
          </a:custGeom>
          <a:blipFill>
            <a:blip r:embed="rId5"/>
            <a:stretch>
              <a:fillRect l="0" t="-7649" r="0" b="0"/>
            </a:stretch>
          </a:blipFill>
        </p:spPr>
      </p:sp>
      <p:sp>
        <p:nvSpPr>
          <p:cNvPr name="Freeform 6" id="6"/>
          <p:cNvSpPr/>
          <p:nvPr/>
        </p:nvSpPr>
        <p:spPr>
          <a:xfrm flipH="false" flipV="false" rot="0">
            <a:off x="7655993" y="691682"/>
            <a:ext cx="6231157" cy="2422465"/>
          </a:xfrm>
          <a:custGeom>
            <a:avLst/>
            <a:gdLst/>
            <a:ahLst/>
            <a:cxnLst/>
            <a:rect r="r" b="b" t="t" l="l"/>
            <a:pathLst>
              <a:path h="2422465" w="6231157">
                <a:moveTo>
                  <a:pt x="0" y="0"/>
                </a:moveTo>
                <a:lnTo>
                  <a:pt x="6231157" y="0"/>
                </a:lnTo>
                <a:lnTo>
                  <a:pt x="6231157" y="2422465"/>
                </a:lnTo>
                <a:lnTo>
                  <a:pt x="0" y="2422465"/>
                </a:lnTo>
                <a:lnTo>
                  <a:pt x="0" y="0"/>
                </a:lnTo>
                <a:close/>
              </a:path>
            </a:pathLst>
          </a:custGeom>
          <a:blipFill>
            <a:blip r:embed="rId6"/>
            <a:stretch>
              <a:fillRect l="0" t="0" r="0" b="0"/>
            </a:stretch>
          </a:blipFill>
        </p:spPr>
      </p:sp>
      <p:sp>
        <p:nvSpPr>
          <p:cNvPr name="Freeform 7" id="7"/>
          <p:cNvSpPr/>
          <p:nvPr/>
        </p:nvSpPr>
        <p:spPr>
          <a:xfrm flipH="false" flipV="false" rot="0">
            <a:off x="6780273" y="3356591"/>
            <a:ext cx="8216189" cy="1786909"/>
          </a:xfrm>
          <a:custGeom>
            <a:avLst/>
            <a:gdLst/>
            <a:ahLst/>
            <a:cxnLst/>
            <a:rect r="r" b="b" t="t" l="l"/>
            <a:pathLst>
              <a:path h="1786909" w="8216189">
                <a:moveTo>
                  <a:pt x="0" y="0"/>
                </a:moveTo>
                <a:lnTo>
                  <a:pt x="8216190" y="0"/>
                </a:lnTo>
                <a:lnTo>
                  <a:pt x="8216190" y="1786909"/>
                </a:lnTo>
                <a:lnTo>
                  <a:pt x="0" y="1786909"/>
                </a:lnTo>
                <a:lnTo>
                  <a:pt x="0" y="0"/>
                </a:lnTo>
                <a:close/>
              </a:path>
            </a:pathLst>
          </a:custGeom>
          <a:blipFill>
            <a:blip r:embed="rId7"/>
            <a:stretch>
              <a:fillRect l="0" t="0" r="0" b="0"/>
            </a:stretch>
          </a:blipFill>
        </p:spPr>
      </p:sp>
      <p:sp>
        <p:nvSpPr>
          <p:cNvPr name="Freeform 8" id="8"/>
          <p:cNvSpPr/>
          <p:nvPr/>
        </p:nvSpPr>
        <p:spPr>
          <a:xfrm flipH="false" flipV="false" rot="0">
            <a:off x="7196572" y="5532801"/>
            <a:ext cx="8950878" cy="3725499"/>
          </a:xfrm>
          <a:custGeom>
            <a:avLst/>
            <a:gdLst/>
            <a:ahLst/>
            <a:cxnLst/>
            <a:rect r="r" b="b" t="t" l="l"/>
            <a:pathLst>
              <a:path h="3725499" w="8950878">
                <a:moveTo>
                  <a:pt x="0" y="0"/>
                </a:moveTo>
                <a:lnTo>
                  <a:pt x="8950878" y="0"/>
                </a:lnTo>
                <a:lnTo>
                  <a:pt x="8950878" y="3725499"/>
                </a:lnTo>
                <a:lnTo>
                  <a:pt x="0" y="3725499"/>
                </a:lnTo>
                <a:lnTo>
                  <a:pt x="0" y="0"/>
                </a:lnTo>
                <a:close/>
              </a:path>
            </a:pathLst>
          </a:custGeom>
          <a:blipFill>
            <a:blip r:embed="rId8"/>
            <a:stretch>
              <a:fillRect l="0" t="-14215" r="0" b="0"/>
            </a:stretch>
          </a:blipFill>
        </p:spPr>
      </p:sp>
      <p:sp>
        <p:nvSpPr>
          <p:cNvPr name="AutoShape 9" id="9"/>
          <p:cNvSpPr/>
          <p:nvPr/>
        </p:nvSpPr>
        <p:spPr>
          <a:xfrm flipH="true">
            <a:off x="13148389" y="7658250"/>
            <a:ext cx="378639" cy="378639"/>
          </a:xfrm>
          <a:prstGeom prst="line">
            <a:avLst/>
          </a:prstGeom>
          <a:ln cap="flat" w="76200">
            <a:gradFill>
              <a:gsLst>
                <a:gs pos="0">
                  <a:srgbClr val="B34593">
                    <a:alpha val="100000"/>
                  </a:srgbClr>
                </a:gs>
                <a:gs pos="100000">
                  <a:srgbClr val="151F52">
                    <a:alpha val="100000"/>
                  </a:srgbClr>
                </a:gs>
              </a:gsLst>
              <a:lin ang="5400000"/>
            </a:gradFill>
            <a:prstDash val="solid"/>
            <a:headEnd type="none" len="sm" w="sm"/>
            <a:tailEnd type="arrow" len="sm" w="med"/>
          </a:ln>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sp>
        <p:nvSpPr>
          <p:cNvPr name="Freeform 3" id="3"/>
          <p:cNvSpPr/>
          <p:nvPr/>
        </p:nvSpPr>
        <p:spPr>
          <a:xfrm flipH="false" flipV="false" rot="0">
            <a:off x="924726" y="3020729"/>
            <a:ext cx="7137190" cy="4245542"/>
          </a:xfrm>
          <a:custGeom>
            <a:avLst/>
            <a:gdLst/>
            <a:ahLst/>
            <a:cxnLst/>
            <a:rect r="r" b="b" t="t" l="l"/>
            <a:pathLst>
              <a:path h="4245542" w="7137190">
                <a:moveTo>
                  <a:pt x="0" y="0"/>
                </a:moveTo>
                <a:lnTo>
                  <a:pt x="7137190" y="0"/>
                </a:lnTo>
                <a:lnTo>
                  <a:pt x="7137190" y="4245542"/>
                </a:lnTo>
                <a:lnTo>
                  <a:pt x="0" y="4245542"/>
                </a:lnTo>
                <a:lnTo>
                  <a:pt x="0" y="0"/>
                </a:lnTo>
                <a:close/>
              </a:path>
            </a:pathLst>
          </a:custGeom>
          <a:blipFill>
            <a:blip r:embed="rId3"/>
            <a:stretch>
              <a:fillRect l="0" t="0" r="0" b="0"/>
            </a:stretch>
          </a:blipFill>
        </p:spPr>
      </p:sp>
      <p:sp>
        <p:nvSpPr>
          <p:cNvPr name="Freeform 4" id="4"/>
          <p:cNvSpPr/>
          <p:nvPr/>
        </p:nvSpPr>
        <p:spPr>
          <a:xfrm flipH="false" flipV="false" rot="0">
            <a:off x="1879429" y="394778"/>
            <a:ext cx="11977433" cy="2050947"/>
          </a:xfrm>
          <a:custGeom>
            <a:avLst/>
            <a:gdLst/>
            <a:ahLst/>
            <a:cxnLst/>
            <a:rect r="r" b="b" t="t" l="l"/>
            <a:pathLst>
              <a:path h="2050947" w="11977433">
                <a:moveTo>
                  <a:pt x="0" y="0"/>
                </a:moveTo>
                <a:lnTo>
                  <a:pt x="11977433" y="0"/>
                </a:lnTo>
                <a:lnTo>
                  <a:pt x="11977433" y="2050947"/>
                </a:lnTo>
                <a:lnTo>
                  <a:pt x="0" y="2050947"/>
                </a:lnTo>
                <a:lnTo>
                  <a:pt x="0" y="0"/>
                </a:lnTo>
                <a:close/>
              </a:path>
            </a:pathLst>
          </a:custGeom>
          <a:blipFill>
            <a:blip r:embed="rId4"/>
            <a:stretch>
              <a:fillRect l="-4153" t="0" r="0" b="0"/>
            </a:stretch>
          </a:blipFill>
        </p:spPr>
      </p:sp>
      <p:sp>
        <p:nvSpPr>
          <p:cNvPr name="Freeform 5" id="5"/>
          <p:cNvSpPr/>
          <p:nvPr/>
        </p:nvSpPr>
        <p:spPr>
          <a:xfrm flipH="false" flipV="false" rot="0">
            <a:off x="10990891" y="5947515"/>
            <a:ext cx="6027681" cy="3792857"/>
          </a:xfrm>
          <a:custGeom>
            <a:avLst/>
            <a:gdLst/>
            <a:ahLst/>
            <a:cxnLst/>
            <a:rect r="r" b="b" t="t" l="l"/>
            <a:pathLst>
              <a:path h="3792857" w="6027681">
                <a:moveTo>
                  <a:pt x="0" y="0"/>
                </a:moveTo>
                <a:lnTo>
                  <a:pt x="6027682" y="0"/>
                </a:lnTo>
                <a:lnTo>
                  <a:pt x="6027682" y="3792857"/>
                </a:lnTo>
                <a:lnTo>
                  <a:pt x="0" y="3792857"/>
                </a:lnTo>
                <a:lnTo>
                  <a:pt x="0" y="0"/>
                </a:lnTo>
                <a:close/>
              </a:path>
            </a:pathLst>
          </a:custGeom>
          <a:blipFill>
            <a:blip r:embed="rId5"/>
            <a:stretch>
              <a:fillRect l="0" t="0" r="0" b="0"/>
            </a:stretch>
          </a:blipFill>
        </p:spPr>
      </p:sp>
      <p:sp>
        <p:nvSpPr>
          <p:cNvPr name="Freeform 6" id="6"/>
          <p:cNvSpPr/>
          <p:nvPr/>
        </p:nvSpPr>
        <p:spPr>
          <a:xfrm flipH="false" flipV="false" rot="0">
            <a:off x="8199094" y="2817239"/>
            <a:ext cx="9512843" cy="2758801"/>
          </a:xfrm>
          <a:custGeom>
            <a:avLst/>
            <a:gdLst/>
            <a:ahLst/>
            <a:cxnLst/>
            <a:rect r="r" b="b" t="t" l="l"/>
            <a:pathLst>
              <a:path h="2758801" w="9512843">
                <a:moveTo>
                  <a:pt x="0" y="0"/>
                </a:moveTo>
                <a:lnTo>
                  <a:pt x="9512842" y="0"/>
                </a:lnTo>
                <a:lnTo>
                  <a:pt x="9512842" y="2758801"/>
                </a:lnTo>
                <a:lnTo>
                  <a:pt x="0" y="2758801"/>
                </a:lnTo>
                <a:lnTo>
                  <a:pt x="0" y="0"/>
                </a:lnTo>
                <a:close/>
              </a:path>
            </a:pathLst>
          </a:custGeom>
          <a:blipFill>
            <a:blip r:embed="rId6"/>
            <a:stretch>
              <a:fillRect l="0" t="0" r="-30872"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sp>
        <p:nvSpPr>
          <p:cNvPr name="Freeform 3" id="3"/>
          <p:cNvSpPr/>
          <p:nvPr/>
        </p:nvSpPr>
        <p:spPr>
          <a:xfrm flipH="false" flipV="false" rot="0">
            <a:off x="442807" y="353834"/>
            <a:ext cx="7226776" cy="4469074"/>
          </a:xfrm>
          <a:custGeom>
            <a:avLst/>
            <a:gdLst/>
            <a:ahLst/>
            <a:cxnLst/>
            <a:rect r="r" b="b" t="t" l="l"/>
            <a:pathLst>
              <a:path h="4469074" w="7226776">
                <a:moveTo>
                  <a:pt x="0" y="0"/>
                </a:moveTo>
                <a:lnTo>
                  <a:pt x="7226776" y="0"/>
                </a:lnTo>
                <a:lnTo>
                  <a:pt x="7226776" y="4469074"/>
                </a:lnTo>
                <a:lnTo>
                  <a:pt x="0" y="4469074"/>
                </a:lnTo>
                <a:lnTo>
                  <a:pt x="0" y="0"/>
                </a:lnTo>
                <a:close/>
              </a:path>
            </a:pathLst>
          </a:custGeom>
          <a:blipFill>
            <a:blip r:embed="rId3"/>
            <a:stretch>
              <a:fillRect l="0" t="0" r="0" b="0"/>
            </a:stretch>
          </a:blipFill>
        </p:spPr>
      </p:sp>
      <p:sp>
        <p:nvSpPr>
          <p:cNvPr name="Freeform 4" id="4"/>
          <p:cNvSpPr/>
          <p:nvPr/>
        </p:nvSpPr>
        <p:spPr>
          <a:xfrm flipH="false" flipV="false" rot="0">
            <a:off x="7853615" y="507515"/>
            <a:ext cx="9535525" cy="3487476"/>
          </a:xfrm>
          <a:custGeom>
            <a:avLst/>
            <a:gdLst/>
            <a:ahLst/>
            <a:cxnLst/>
            <a:rect r="r" b="b" t="t" l="l"/>
            <a:pathLst>
              <a:path h="3487476" w="9535525">
                <a:moveTo>
                  <a:pt x="0" y="0"/>
                </a:moveTo>
                <a:lnTo>
                  <a:pt x="9535525" y="0"/>
                </a:lnTo>
                <a:lnTo>
                  <a:pt x="9535525" y="3487477"/>
                </a:lnTo>
                <a:lnTo>
                  <a:pt x="0" y="3487477"/>
                </a:lnTo>
                <a:lnTo>
                  <a:pt x="0" y="0"/>
                </a:lnTo>
                <a:close/>
              </a:path>
            </a:pathLst>
          </a:custGeom>
          <a:blipFill>
            <a:blip r:embed="rId4"/>
            <a:stretch>
              <a:fillRect l="0" t="0" r="0" b="0"/>
            </a:stretch>
          </a:blipFill>
        </p:spPr>
      </p:sp>
      <p:sp>
        <p:nvSpPr>
          <p:cNvPr name="Freeform 5" id="5"/>
          <p:cNvSpPr/>
          <p:nvPr/>
        </p:nvSpPr>
        <p:spPr>
          <a:xfrm flipH="false" flipV="false" rot="0">
            <a:off x="316143" y="5143500"/>
            <a:ext cx="11160236" cy="2317668"/>
          </a:xfrm>
          <a:custGeom>
            <a:avLst/>
            <a:gdLst/>
            <a:ahLst/>
            <a:cxnLst/>
            <a:rect r="r" b="b" t="t" l="l"/>
            <a:pathLst>
              <a:path h="2317668" w="11160236">
                <a:moveTo>
                  <a:pt x="0" y="0"/>
                </a:moveTo>
                <a:lnTo>
                  <a:pt x="11160236" y="0"/>
                </a:lnTo>
                <a:lnTo>
                  <a:pt x="11160236" y="2317668"/>
                </a:lnTo>
                <a:lnTo>
                  <a:pt x="0" y="2317668"/>
                </a:lnTo>
                <a:lnTo>
                  <a:pt x="0" y="0"/>
                </a:lnTo>
                <a:close/>
              </a:path>
            </a:pathLst>
          </a:custGeom>
          <a:blipFill>
            <a:blip r:embed="rId5"/>
            <a:stretch>
              <a:fillRect l="0" t="0" r="0" b="0"/>
            </a:stretch>
          </a:blipFill>
        </p:spPr>
      </p:sp>
      <p:sp>
        <p:nvSpPr>
          <p:cNvPr name="AutoShape 6" id="6"/>
          <p:cNvSpPr/>
          <p:nvPr/>
        </p:nvSpPr>
        <p:spPr>
          <a:xfrm flipH="true">
            <a:off x="5896261" y="200153"/>
            <a:ext cx="679547" cy="307362"/>
          </a:xfrm>
          <a:prstGeom prst="line">
            <a:avLst/>
          </a:prstGeom>
          <a:ln cap="flat" w="76200">
            <a:gradFill>
              <a:gsLst>
                <a:gs pos="0">
                  <a:srgbClr val="B34593">
                    <a:alpha val="100000"/>
                  </a:srgbClr>
                </a:gs>
                <a:gs pos="100000">
                  <a:srgbClr val="151F52">
                    <a:alpha val="100000"/>
                  </a:srgbClr>
                </a:gs>
              </a:gsLst>
              <a:lin ang="5400000"/>
            </a:gradFill>
            <a:prstDash val="solid"/>
            <a:headEnd type="none" len="sm" w="sm"/>
            <a:tailEnd type="arrow" len="sm" w="med"/>
          </a:ln>
        </p:spPr>
      </p:sp>
      <p:sp>
        <p:nvSpPr>
          <p:cNvPr name="Freeform 7" id="7"/>
          <p:cNvSpPr/>
          <p:nvPr/>
        </p:nvSpPr>
        <p:spPr>
          <a:xfrm flipH="false" flipV="false" rot="0">
            <a:off x="12005418" y="4822908"/>
            <a:ext cx="5090025" cy="4187610"/>
          </a:xfrm>
          <a:custGeom>
            <a:avLst/>
            <a:gdLst/>
            <a:ahLst/>
            <a:cxnLst/>
            <a:rect r="r" b="b" t="t" l="l"/>
            <a:pathLst>
              <a:path h="4187610" w="5090025">
                <a:moveTo>
                  <a:pt x="0" y="0"/>
                </a:moveTo>
                <a:lnTo>
                  <a:pt x="5090025" y="0"/>
                </a:lnTo>
                <a:lnTo>
                  <a:pt x="5090025" y="4187610"/>
                </a:lnTo>
                <a:lnTo>
                  <a:pt x="0" y="4187610"/>
                </a:lnTo>
                <a:lnTo>
                  <a:pt x="0" y="0"/>
                </a:lnTo>
                <a:close/>
              </a:path>
            </a:pathLst>
          </a:custGeom>
          <a:blipFill>
            <a:blip r:embed="rId6"/>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sp>
        <p:nvSpPr>
          <p:cNvPr name="Freeform 3" id="3"/>
          <p:cNvSpPr/>
          <p:nvPr/>
        </p:nvSpPr>
        <p:spPr>
          <a:xfrm flipH="false" flipV="false" rot="0">
            <a:off x="432038" y="483388"/>
            <a:ext cx="6803253" cy="3410845"/>
          </a:xfrm>
          <a:custGeom>
            <a:avLst/>
            <a:gdLst/>
            <a:ahLst/>
            <a:cxnLst/>
            <a:rect r="r" b="b" t="t" l="l"/>
            <a:pathLst>
              <a:path h="3410845" w="6803253">
                <a:moveTo>
                  <a:pt x="0" y="0"/>
                </a:moveTo>
                <a:lnTo>
                  <a:pt x="6803252" y="0"/>
                </a:lnTo>
                <a:lnTo>
                  <a:pt x="6803252" y="3410845"/>
                </a:lnTo>
                <a:lnTo>
                  <a:pt x="0" y="3410845"/>
                </a:lnTo>
                <a:lnTo>
                  <a:pt x="0" y="0"/>
                </a:lnTo>
                <a:close/>
              </a:path>
            </a:pathLst>
          </a:custGeom>
          <a:blipFill>
            <a:blip r:embed="rId3"/>
            <a:stretch>
              <a:fillRect l="0" t="0" r="0" b="0"/>
            </a:stretch>
          </a:blipFill>
        </p:spPr>
      </p:sp>
      <p:sp>
        <p:nvSpPr>
          <p:cNvPr name="Freeform 4" id="4"/>
          <p:cNvSpPr/>
          <p:nvPr/>
        </p:nvSpPr>
        <p:spPr>
          <a:xfrm flipH="false" flipV="false" rot="0">
            <a:off x="7767963" y="2333247"/>
            <a:ext cx="8304850" cy="6342759"/>
          </a:xfrm>
          <a:custGeom>
            <a:avLst/>
            <a:gdLst/>
            <a:ahLst/>
            <a:cxnLst/>
            <a:rect r="r" b="b" t="t" l="l"/>
            <a:pathLst>
              <a:path h="6342759" w="8304850">
                <a:moveTo>
                  <a:pt x="0" y="0"/>
                </a:moveTo>
                <a:lnTo>
                  <a:pt x="8304850" y="0"/>
                </a:lnTo>
                <a:lnTo>
                  <a:pt x="8304850" y="6342759"/>
                </a:lnTo>
                <a:lnTo>
                  <a:pt x="0" y="6342759"/>
                </a:lnTo>
                <a:lnTo>
                  <a:pt x="0" y="0"/>
                </a:lnTo>
                <a:close/>
              </a:path>
            </a:pathLst>
          </a:custGeom>
          <a:blipFill>
            <a:blip r:embed="rId4"/>
            <a:stretch>
              <a:fillRect l="0" t="0" r="0" b="0"/>
            </a:stretch>
          </a:blipFill>
        </p:spPr>
      </p:sp>
      <p:sp>
        <p:nvSpPr>
          <p:cNvPr name="AutoShape 5" id="5"/>
          <p:cNvSpPr/>
          <p:nvPr/>
        </p:nvSpPr>
        <p:spPr>
          <a:xfrm flipH="true">
            <a:off x="12781060" y="2912347"/>
            <a:ext cx="952371" cy="355508"/>
          </a:xfrm>
          <a:prstGeom prst="line">
            <a:avLst/>
          </a:prstGeom>
          <a:ln cap="flat" w="142875">
            <a:gradFill>
              <a:gsLst>
                <a:gs pos="0">
                  <a:srgbClr val="B34593">
                    <a:alpha val="100000"/>
                  </a:srgbClr>
                </a:gs>
                <a:gs pos="100000">
                  <a:srgbClr val="151F52">
                    <a:alpha val="100000"/>
                  </a:srgbClr>
                </a:gs>
              </a:gsLst>
              <a:lin ang="5400000"/>
            </a:gradFill>
            <a:prstDash val="solid"/>
            <a:headEnd type="none" len="sm" w="sm"/>
            <a:tailEnd type="arrow" len="sm" w="med"/>
          </a:ln>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sp>
        <p:nvSpPr>
          <p:cNvPr name="AutoShape 3" id="3"/>
          <p:cNvSpPr/>
          <p:nvPr/>
        </p:nvSpPr>
        <p:spPr>
          <a:xfrm flipH="true">
            <a:off x="12781060" y="2912347"/>
            <a:ext cx="952371" cy="355508"/>
          </a:xfrm>
          <a:prstGeom prst="line">
            <a:avLst/>
          </a:prstGeom>
          <a:ln cap="flat" w="142875">
            <a:gradFill>
              <a:gsLst>
                <a:gs pos="0">
                  <a:srgbClr val="B34593">
                    <a:alpha val="100000"/>
                  </a:srgbClr>
                </a:gs>
                <a:gs pos="100000">
                  <a:srgbClr val="151F52">
                    <a:alpha val="100000"/>
                  </a:srgbClr>
                </a:gs>
              </a:gsLst>
              <a:lin ang="5400000"/>
            </a:gradFill>
            <a:prstDash val="solid"/>
            <a:headEnd type="none" len="sm" w="sm"/>
            <a:tailEnd type="arrow" len="sm" w="med"/>
          </a:ln>
        </p:spPr>
      </p:sp>
      <p:sp>
        <p:nvSpPr>
          <p:cNvPr name="Freeform 4" id="4"/>
          <p:cNvSpPr/>
          <p:nvPr/>
        </p:nvSpPr>
        <p:spPr>
          <a:xfrm flipH="false" flipV="false" rot="0">
            <a:off x="1028700" y="1371014"/>
            <a:ext cx="15575703" cy="7240536"/>
          </a:xfrm>
          <a:custGeom>
            <a:avLst/>
            <a:gdLst/>
            <a:ahLst/>
            <a:cxnLst/>
            <a:rect r="r" b="b" t="t" l="l"/>
            <a:pathLst>
              <a:path h="7240536" w="15575703">
                <a:moveTo>
                  <a:pt x="0" y="0"/>
                </a:moveTo>
                <a:lnTo>
                  <a:pt x="15575703" y="0"/>
                </a:lnTo>
                <a:lnTo>
                  <a:pt x="15575703" y="7240536"/>
                </a:lnTo>
                <a:lnTo>
                  <a:pt x="0" y="7240536"/>
                </a:lnTo>
                <a:lnTo>
                  <a:pt x="0" y="0"/>
                </a:lnTo>
                <a:close/>
              </a:path>
            </a:pathLst>
          </a:custGeom>
          <a:blipFill>
            <a:blip r:embed="rId3"/>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name="Freeform 3" id="3"/>
          <p:cNvSpPr/>
          <p:nvPr/>
        </p:nvSpPr>
        <p:spPr>
          <a:xfrm flipH="false" flipV="false" rot="0">
            <a:off x="421518" y="4925733"/>
            <a:ext cx="9357971" cy="4123937"/>
          </a:xfrm>
          <a:custGeom>
            <a:avLst/>
            <a:gdLst/>
            <a:ahLst/>
            <a:cxnLst/>
            <a:rect r="r" b="b" t="t" l="l"/>
            <a:pathLst>
              <a:path h="4123937" w="9357971">
                <a:moveTo>
                  <a:pt x="0" y="0"/>
                </a:moveTo>
                <a:lnTo>
                  <a:pt x="9357972" y="0"/>
                </a:lnTo>
                <a:lnTo>
                  <a:pt x="9357972" y="4123937"/>
                </a:lnTo>
                <a:lnTo>
                  <a:pt x="0" y="4123937"/>
                </a:lnTo>
                <a:lnTo>
                  <a:pt x="0" y="0"/>
                </a:lnTo>
                <a:close/>
              </a:path>
            </a:pathLst>
          </a:custGeom>
          <a:blipFill>
            <a:blip r:embed="rId3"/>
            <a:stretch>
              <a:fillRect l="0" t="0" r="0" b="0"/>
            </a:stretch>
          </a:blipFill>
        </p:spPr>
      </p:sp>
      <p:sp>
        <p:nvSpPr>
          <p:cNvPr name="Freeform 4" id="4"/>
          <p:cNvSpPr/>
          <p:nvPr/>
        </p:nvSpPr>
        <p:spPr>
          <a:xfrm flipH="false" flipV="false" rot="0">
            <a:off x="421518" y="180468"/>
            <a:ext cx="12694612" cy="4309095"/>
          </a:xfrm>
          <a:custGeom>
            <a:avLst/>
            <a:gdLst/>
            <a:ahLst/>
            <a:cxnLst/>
            <a:rect r="r" b="b" t="t" l="l"/>
            <a:pathLst>
              <a:path h="4309095" w="12694612">
                <a:moveTo>
                  <a:pt x="0" y="0"/>
                </a:moveTo>
                <a:lnTo>
                  <a:pt x="12694612" y="0"/>
                </a:lnTo>
                <a:lnTo>
                  <a:pt x="12694612" y="4309095"/>
                </a:lnTo>
                <a:lnTo>
                  <a:pt x="0" y="4309095"/>
                </a:lnTo>
                <a:lnTo>
                  <a:pt x="0" y="0"/>
                </a:lnTo>
                <a:close/>
              </a:path>
            </a:pathLst>
          </a:custGeom>
          <a:blipFill>
            <a:blip r:embed="rId4"/>
            <a:stretch>
              <a:fillRect l="0" t="0" r="0" b="0"/>
            </a:stretch>
          </a:blipFill>
        </p:spPr>
      </p:sp>
      <p:sp>
        <p:nvSpPr>
          <p:cNvPr name="Freeform 5" id="5"/>
          <p:cNvSpPr/>
          <p:nvPr/>
        </p:nvSpPr>
        <p:spPr>
          <a:xfrm flipH="false" flipV="false" rot="0">
            <a:off x="10138618" y="5403550"/>
            <a:ext cx="7708314" cy="3646120"/>
          </a:xfrm>
          <a:custGeom>
            <a:avLst/>
            <a:gdLst/>
            <a:ahLst/>
            <a:cxnLst/>
            <a:rect r="r" b="b" t="t" l="l"/>
            <a:pathLst>
              <a:path h="3646120" w="7708314">
                <a:moveTo>
                  <a:pt x="0" y="0"/>
                </a:moveTo>
                <a:lnTo>
                  <a:pt x="7708314" y="0"/>
                </a:lnTo>
                <a:lnTo>
                  <a:pt x="7708314" y="3646120"/>
                </a:lnTo>
                <a:lnTo>
                  <a:pt x="0" y="3646120"/>
                </a:lnTo>
                <a:lnTo>
                  <a:pt x="0" y="0"/>
                </a:lnTo>
                <a:close/>
              </a:path>
            </a:pathLst>
          </a:custGeom>
          <a:blipFill>
            <a:blip r:embed="rId5"/>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1351028">
            <a:off x="-1272661" y="-3109670"/>
            <a:ext cx="20833322" cy="16506339"/>
          </a:xfrm>
          <a:custGeom>
            <a:avLst/>
            <a:gdLst/>
            <a:ahLst/>
            <a:cxnLst/>
            <a:rect r="r" b="b" t="t" l="l"/>
            <a:pathLst>
              <a:path h="16506339" w="20833322">
                <a:moveTo>
                  <a:pt x="20833322" y="7003569"/>
                </a:moveTo>
                <a:lnTo>
                  <a:pt x="3939507" y="0"/>
                </a:lnTo>
                <a:lnTo>
                  <a:pt x="0" y="9502771"/>
                </a:lnTo>
                <a:lnTo>
                  <a:pt x="16893815" y="16506340"/>
                </a:lnTo>
                <a:lnTo>
                  <a:pt x="20833322" y="7003569"/>
                </a:lnTo>
                <a:close/>
              </a:path>
            </a:pathLst>
          </a:custGeom>
          <a:blipFill>
            <a:blip r:embed="rId2"/>
            <a:stretch>
              <a:fillRect l="-20427" t="0" r="-20427" b="0"/>
            </a:stretch>
          </a:blipFill>
        </p:spPr>
      </p:sp>
      <p:sp>
        <p:nvSpPr>
          <p:cNvPr name="Freeform 3" id="3"/>
          <p:cNvSpPr/>
          <p:nvPr/>
        </p:nvSpPr>
        <p:spPr>
          <a:xfrm flipH="false" flipV="false" rot="0">
            <a:off x="689827" y="216153"/>
            <a:ext cx="9980512" cy="5853879"/>
          </a:xfrm>
          <a:custGeom>
            <a:avLst/>
            <a:gdLst/>
            <a:ahLst/>
            <a:cxnLst/>
            <a:rect r="r" b="b" t="t" l="l"/>
            <a:pathLst>
              <a:path h="5853879" w="9980512">
                <a:moveTo>
                  <a:pt x="0" y="0"/>
                </a:moveTo>
                <a:lnTo>
                  <a:pt x="9980513" y="0"/>
                </a:lnTo>
                <a:lnTo>
                  <a:pt x="9980513" y="5853879"/>
                </a:lnTo>
                <a:lnTo>
                  <a:pt x="0" y="5853879"/>
                </a:lnTo>
                <a:lnTo>
                  <a:pt x="0" y="0"/>
                </a:lnTo>
                <a:close/>
              </a:path>
            </a:pathLst>
          </a:custGeom>
          <a:blipFill>
            <a:blip r:embed="rId3"/>
            <a:stretch>
              <a:fillRect l="0" t="0" r="0" b="0"/>
            </a:stretch>
          </a:blipFill>
        </p:spPr>
      </p:sp>
      <p:sp>
        <p:nvSpPr>
          <p:cNvPr name="Freeform 4" id="4"/>
          <p:cNvSpPr/>
          <p:nvPr/>
        </p:nvSpPr>
        <p:spPr>
          <a:xfrm flipH="false" flipV="false" rot="0">
            <a:off x="3300273" y="6581153"/>
            <a:ext cx="13437011" cy="2449529"/>
          </a:xfrm>
          <a:custGeom>
            <a:avLst/>
            <a:gdLst/>
            <a:ahLst/>
            <a:cxnLst/>
            <a:rect r="r" b="b" t="t" l="l"/>
            <a:pathLst>
              <a:path h="2449529" w="13437011">
                <a:moveTo>
                  <a:pt x="0" y="0"/>
                </a:moveTo>
                <a:lnTo>
                  <a:pt x="13437010" y="0"/>
                </a:lnTo>
                <a:lnTo>
                  <a:pt x="13437010" y="2449529"/>
                </a:lnTo>
                <a:lnTo>
                  <a:pt x="0" y="2449529"/>
                </a:lnTo>
                <a:lnTo>
                  <a:pt x="0" y="0"/>
                </a:lnTo>
                <a:close/>
              </a:path>
            </a:pathLst>
          </a:custGeom>
          <a:blipFill>
            <a:blip r:embed="rId4"/>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1351028">
            <a:off x="-1272661" y="-3109670"/>
            <a:ext cx="20833322" cy="16506339"/>
          </a:xfrm>
          <a:custGeom>
            <a:avLst/>
            <a:gdLst/>
            <a:ahLst/>
            <a:cxnLst/>
            <a:rect r="r" b="b" t="t" l="l"/>
            <a:pathLst>
              <a:path h="16506339" w="20833322">
                <a:moveTo>
                  <a:pt x="20833322" y="7003569"/>
                </a:moveTo>
                <a:lnTo>
                  <a:pt x="3939507" y="0"/>
                </a:lnTo>
                <a:lnTo>
                  <a:pt x="0" y="9502771"/>
                </a:lnTo>
                <a:lnTo>
                  <a:pt x="16893815" y="16506340"/>
                </a:lnTo>
                <a:lnTo>
                  <a:pt x="20833322" y="7003569"/>
                </a:lnTo>
                <a:close/>
              </a:path>
            </a:pathLst>
          </a:custGeom>
          <a:blipFill>
            <a:blip r:embed="rId2"/>
            <a:stretch>
              <a:fillRect l="-20427" t="0" r="-20427" b="0"/>
            </a:stretch>
          </a:blipFill>
        </p:spPr>
      </p:sp>
      <p:sp>
        <p:nvSpPr>
          <p:cNvPr name="Freeform 3" id="3"/>
          <p:cNvSpPr/>
          <p:nvPr/>
        </p:nvSpPr>
        <p:spPr>
          <a:xfrm flipH="false" flipV="false" rot="0">
            <a:off x="466739" y="267403"/>
            <a:ext cx="13433252" cy="2333442"/>
          </a:xfrm>
          <a:custGeom>
            <a:avLst/>
            <a:gdLst/>
            <a:ahLst/>
            <a:cxnLst/>
            <a:rect r="r" b="b" t="t" l="l"/>
            <a:pathLst>
              <a:path h="2333442" w="13433252">
                <a:moveTo>
                  <a:pt x="0" y="0"/>
                </a:moveTo>
                <a:lnTo>
                  <a:pt x="13433252" y="0"/>
                </a:lnTo>
                <a:lnTo>
                  <a:pt x="13433252" y="2333443"/>
                </a:lnTo>
                <a:lnTo>
                  <a:pt x="0" y="2333443"/>
                </a:lnTo>
                <a:lnTo>
                  <a:pt x="0" y="0"/>
                </a:lnTo>
                <a:close/>
              </a:path>
            </a:pathLst>
          </a:custGeom>
          <a:blipFill>
            <a:blip r:embed="rId3"/>
            <a:stretch>
              <a:fillRect l="0" t="0" r="0" b="0"/>
            </a:stretch>
          </a:blipFill>
        </p:spPr>
      </p:sp>
      <p:sp>
        <p:nvSpPr>
          <p:cNvPr name="Freeform 4" id="4"/>
          <p:cNvSpPr/>
          <p:nvPr/>
        </p:nvSpPr>
        <p:spPr>
          <a:xfrm flipH="false" flipV="false" rot="0">
            <a:off x="3151245" y="2972136"/>
            <a:ext cx="12434868" cy="2831603"/>
          </a:xfrm>
          <a:custGeom>
            <a:avLst/>
            <a:gdLst/>
            <a:ahLst/>
            <a:cxnLst/>
            <a:rect r="r" b="b" t="t" l="l"/>
            <a:pathLst>
              <a:path h="2831603" w="12434868">
                <a:moveTo>
                  <a:pt x="0" y="0"/>
                </a:moveTo>
                <a:lnTo>
                  <a:pt x="12434868" y="0"/>
                </a:lnTo>
                <a:lnTo>
                  <a:pt x="12434868" y="2831603"/>
                </a:lnTo>
                <a:lnTo>
                  <a:pt x="0" y="2831603"/>
                </a:lnTo>
                <a:lnTo>
                  <a:pt x="0" y="0"/>
                </a:lnTo>
                <a:close/>
              </a:path>
            </a:pathLst>
          </a:custGeom>
          <a:blipFill>
            <a:blip r:embed="rId4"/>
            <a:stretch>
              <a:fillRect l="0" t="0" r="0" b="0"/>
            </a:stretch>
          </a:blipFill>
        </p:spPr>
      </p:sp>
      <p:sp>
        <p:nvSpPr>
          <p:cNvPr name="Freeform 5" id="5"/>
          <p:cNvSpPr/>
          <p:nvPr/>
        </p:nvSpPr>
        <p:spPr>
          <a:xfrm flipH="false" flipV="false" rot="0">
            <a:off x="1534401" y="5878012"/>
            <a:ext cx="13443527" cy="3380288"/>
          </a:xfrm>
          <a:custGeom>
            <a:avLst/>
            <a:gdLst/>
            <a:ahLst/>
            <a:cxnLst/>
            <a:rect r="r" b="b" t="t" l="l"/>
            <a:pathLst>
              <a:path h="3380288" w="13443527">
                <a:moveTo>
                  <a:pt x="0" y="0"/>
                </a:moveTo>
                <a:lnTo>
                  <a:pt x="13443527" y="0"/>
                </a:lnTo>
                <a:lnTo>
                  <a:pt x="13443527" y="3380288"/>
                </a:lnTo>
                <a:lnTo>
                  <a:pt x="0" y="3380288"/>
                </a:lnTo>
                <a:lnTo>
                  <a:pt x="0" y="0"/>
                </a:lnTo>
                <a:close/>
              </a:path>
            </a:pathLst>
          </a:custGeom>
          <a:blipFill>
            <a:blip r:embed="rId5"/>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1351028">
            <a:off x="-1272661" y="-3109670"/>
            <a:ext cx="20833322" cy="16506339"/>
          </a:xfrm>
          <a:custGeom>
            <a:avLst/>
            <a:gdLst/>
            <a:ahLst/>
            <a:cxnLst/>
            <a:rect r="r" b="b" t="t" l="l"/>
            <a:pathLst>
              <a:path h="16506339" w="20833322">
                <a:moveTo>
                  <a:pt x="20833322" y="7003569"/>
                </a:moveTo>
                <a:lnTo>
                  <a:pt x="3939507" y="0"/>
                </a:lnTo>
                <a:lnTo>
                  <a:pt x="0" y="9502771"/>
                </a:lnTo>
                <a:lnTo>
                  <a:pt x="16893815" y="16506340"/>
                </a:lnTo>
                <a:lnTo>
                  <a:pt x="20833322" y="7003569"/>
                </a:lnTo>
                <a:close/>
              </a:path>
            </a:pathLst>
          </a:custGeom>
          <a:blipFill>
            <a:blip r:embed="rId2"/>
            <a:stretch>
              <a:fillRect l="-20427" t="0" r="-20427" b="0"/>
            </a:stretch>
          </a:blipFill>
        </p:spPr>
      </p:sp>
      <p:sp>
        <p:nvSpPr>
          <p:cNvPr name="Freeform 3" id="3"/>
          <p:cNvSpPr/>
          <p:nvPr/>
        </p:nvSpPr>
        <p:spPr>
          <a:xfrm flipH="false" flipV="false" rot="0">
            <a:off x="717304" y="404376"/>
            <a:ext cx="9632899" cy="4408405"/>
          </a:xfrm>
          <a:custGeom>
            <a:avLst/>
            <a:gdLst/>
            <a:ahLst/>
            <a:cxnLst/>
            <a:rect r="r" b="b" t="t" l="l"/>
            <a:pathLst>
              <a:path h="4408405" w="9632899">
                <a:moveTo>
                  <a:pt x="0" y="0"/>
                </a:moveTo>
                <a:lnTo>
                  <a:pt x="9632899" y="0"/>
                </a:lnTo>
                <a:lnTo>
                  <a:pt x="9632899" y="4408405"/>
                </a:lnTo>
                <a:lnTo>
                  <a:pt x="0" y="4408405"/>
                </a:lnTo>
                <a:lnTo>
                  <a:pt x="0" y="0"/>
                </a:lnTo>
                <a:close/>
              </a:path>
            </a:pathLst>
          </a:custGeom>
          <a:blipFill>
            <a:blip r:embed="rId3"/>
            <a:stretch>
              <a:fillRect l="0" t="0" r="0" b="0"/>
            </a:stretch>
          </a:blipFill>
        </p:spPr>
      </p:sp>
      <p:sp>
        <p:nvSpPr>
          <p:cNvPr name="Freeform 4" id="4"/>
          <p:cNvSpPr/>
          <p:nvPr/>
        </p:nvSpPr>
        <p:spPr>
          <a:xfrm flipH="false" flipV="false" rot="0">
            <a:off x="1300980" y="4953260"/>
            <a:ext cx="9049223" cy="4305040"/>
          </a:xfrm>
          <a:custGeom>
            <a:avLst/>
            <a:gdLst/>
            <a:ahLst/>
            <a:cxnLst/>
            <a:rect r="r" b="b" t="t" l="l"/>
            <a:pathLst>
              <a:path h="4305040" w="9049223">
                <a:moveTo>
                  <a:pt x="0" y="0"/>
                </a:moveTo>
                <a:lnTo>
                  <a:pt x="9049223" y="0"/>
                </a:lnTo>
                <a:lnTo>
                  <a:pt x="9049223" y="4305040"/>
                </a:lnTo>
                <a:lnTo>
                  <a:pt x="0" y="4305040"/>
                </a:lnTo>
                <a:lnTo>
                  <a:pt x="0" y="0"/>
                </a:lnTo>
                <a:close/>
              </a:path>
            </a:pathLst>
          </a:custGeom>
          <a:blipFill>
            <a:blip r:embed="rId4"/>
            <a:stretch>
              <a:fillRect l="0" t="0" r="0" b="0"/>
            </a:stretch>
          </a:blipFill>
        </p:spPr>
      </p:sp>
      <p:sp>
        <p:nvSpPr>
          <p:cNvPr name="Freeform 5" id="5"/>
          <p:cNvSpPr/>
          <p:nvPr/>
        </p:nvSpPr>
        <p:spPr>
          <a:xfrm flipH="false" flipV="false" rot="0">
            <a:off x="10557007" y="4097461"/>
            <a:ext cx="6890351" cy="3924360"/>
          </a:xfrm>
          <a:custGeom>
            <a:avLst/>
            <a:gdLst/>
            <a:ahLst/>
            <a:cxnLst/>
            <a:rect r="r" b="b" t="t" l="l"/>
            <a:pathLst>
              <a:path h="3924360" w="6890351">
                <a:moveTo>
                  <a:pt x="0" y="0"/>
                </a:moveTo>
                <a:lnTo>
                  <a:pt x="6890351" y="0"/>
                </a:lnTo>
                <a:lnTo>
                  <a:pt x="6890351" y="3924360"/>
                </a:lnTo>
                <a:lnTo>
                  <a:pt x="0" y="3924360"/>
                </a:lnTo>
                <a:lnTo>
                  <a:pt x="0" y="0"/>
                </a:lnTo>
                <a:close/>
              </a:path>
            </a:pathLst>
          </a:custGeom>
          <a:blipFill>
            <a:blip r:embed="rId5"/>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8100000">
            <a:off x="-5281063" y="-2431920"/>
            <a:ext cx="16893429" cy="10074627"/>
          </a:xfrm>
          <a:custGeom>
            <a:avLst/>
            <a:gdLst/>
            <a:ahLst/>
            <a:cxnLst/>
            <a:rect r="r" b="b" t="t" l="l"/>
            <a:pathLst>
              <a:path h="10074627" w="16893429">
                <a:moveTo>
                  <a:pt x="0" y="0"/>
                </a:moveTo>
                <a:lnTo>
                  <a:pt x="16893430" y="0"/>
                </a:lnTo>
                <a:lnTo>
                  <a:pt x="16893430" y="10074627"/>
                </a:lnTo>
                <a:lnTo>
                  <a:pt x="0" y="100746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37249" y="1285830"/>
            <a:ext cx="16332634" cy="8405426"/>
            <a:chOff x="0" y="0"/>
            <a:chExt cx="4301599" cy="2213775"/>
          </a:xfrm>
        </p:grpSpPr>
        <p:sp>
          <p:nvSpPr>
            <p:cNvPr name="Freeform 4" id="4"/>
            <p:cNvSpPr/>
            <p:nvPr/>
          </p:nvSpPr>
          <p:spPr>
            <a:xfrm flipH="false" flipV="false" rot="0">
              <a:off x="0" y="0"/>
              <a:ext cx="4301599" cy="2213775"/>
            </a:xfrm>
            <a:custGeom>
              <a:avLst/>
              <a:gdLst/>
              <a:ahLst/>
              <a:cxnLst/>
              <a:rect r="r" b="b" t="t" l="l"/>
              <a:pathLst>
                <a:path h="2213775" w="4301599">
                  <a:moveTo>
                    <a:pt x="0" y="0"/>
                  </a:moveTo>
                  <a:lnTo>
                    <a:pt x="4301599" y="0"/>
                  </a:lnTo>
                  <a:lnTo>
                    <a:pt x="4301599" y="2213775"/>
                  </a:lnTo>
                  <a:lnTo>
                    <a:pt x="0" y="2213775"/>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4301599" cy="2242350"/>
            </a:xfrm>
            <a:prstGeom prst="rect">
              <a:avLst/>
            </a:prstGeom>
          </p:spPr>
          <p:txBody>
            <a:bodyPr anchor="ctr" rtlCol="false" tIns="50800" lIns="50800" bIns="50800" rIns="50800"/>
            <a:lstStyle/>
            <a:p>
              <a:pPr algn="ctr">
                <a:lnSpc>
                  <a:spcPts val="1869"/>
                </a:lnSpc>
              </a:pPr>
            </a:p>
          </p:txBody>
        </p:sp>
      </p:grpSp>
      <p:grpSp>
        <p:nvGrpSpPr>
          <p:cNvPr name="Group 6" id="6"/>
          <p:cNvGrpSpPr/>
          <p:nvPr/>
        </p:nvGrpSpPr>
        <p:grpSpPr>
          <a:xfrm rot="0">
            <a:off x="2844625" y="2464740"/>
            <a:ext cx="898829" cy="939201"/>
            <a:chOff x="0" y="0"/>
            <a:chExt cx="1198439" cy="1252268"/>
          </a:xfrm>
        </p:grpSpPr>
        <p:grpSp>
          <p:nvGrpSpPr>
            <p:cNvPr name="Group 7" id="7"/>
            <p:cNvGrpSpPr/>
            <p:nvPr/>
          </p:nvGrpSpPr>
          <p:grpSpPr>
            <a:xfrm rot="0">
              <a:off x="0" y="0"/>
              <a:ext cx="1198439" cy="1252268"/>
              <a:chOff x="0" y="0"/>
              <a:chExt cx="354711" cy="370643"/>
            </a:xfrm>
          </p:grpSpPr>
          <p:sp>
            <p:nvSpPr>
              <p:cNvPr name="Freeform 8" id="8"/>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gradFill rotWithShape="true">
                <a:gsLst>
                  <a:gs pos="0">
                    <a:srgbClr val="B34593">
                      <a:alpha val="100000"/>
                    </a:srgbClr>
                  </a:gs>
                  <a:gs pos="100000">
                    <a:srgbClr val="151F52">
                      <a:alpha val="100000"/>
                    </a:srgbClr>
                  </a:gs>
                </a:gsLst>
                <a:lin ang="5400000"/>
              </a:gradFill>
            </p:spPr>
          </p:sp>
          <p:sp>
            <p:nvSpPr>
              <p:cNvPr name="TextBox 9" id="9"/>
              <p:cNvSpPr txBox="true"/>
              <p:nvPr/>
            </p:nvSpPr>
            <p:spPr>
              <a:xfrm>
                <a:off x="0" y="-38100"/>
                <a:ext cx="354711" cy="408743"/>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0" y="82960"/>
              <a:ext cx="1198439" cy="1000622"/>
            </a:xfrm>
            <a:prstGeom prst="rect">
              <a:avLst/>
            </a:prstGeom>
          </p:spPr>
          <p:txBody>
            <a:bodyPr anchor="t" rtlCol="false" tIns="0" lIns="0" bIns="0" rIns="0">
              <a:spAutoFit/>
            </a:bodyPr>
            <a:lstStyle/>
            <a:p>
              <a:pPr algn="ctr">
                <a:lnSpc>
                  <a:spcPts val="6369"/>
                </a:lnSpc>
                <a:spcBef>
                  <a:spcPct val="0"/>
                </a:spcBef>
              </a:pPr>
              <a:r>
                <a:rPr lang="en-US" sz="4549">
                  <a:solidFill>
                    <a:srgbClr val="FFFFFF"/>
                  </a:solidFill>
                  <a:latin typeface="Open Sauce Medium"/>
                </a:rPr>
                <a:t>01</a:t>
              </a:r>
            </a:p>
          </p:txBody>
        </p:sp>
      </p:grpSp>
      <p:sp>
        <p:nvSpPr>
          <p:cNvPr name="TextBox 11" id="11"/>
          <p:cNvSpPr txBox="true"/>
          <p:nvPr/>
        </p:nvSpPr>
        <p:spPr>
          <a:xfrm rot="0">
            <a:off x="3423303" y="1455090"/>
            <a:ext cx="11442900" cy="1009650"/>
          </a:xfrm>
          <a:prstGeom prst="rect">
            <a:avLst/>
          </a:prstGeom>
        </p:spPr>
        <p:txBody>
          <a:bodyPr anchor="t" rtlCol="false" tIns="0" lIns="0" bIns="0" rIns="0">
            <a:spAutoFit/>
          </a:bodyPr>
          <a:lstStyle/>
          <a:p>
            <a:pPr algn="ctr">
              <a:lnSpc>
                <a:spcPts val="7920"/>
              </a:lnSpc>
            </a:pPr>
            <a:r>
              <a:rPr lang="en-US" sz="6600">
                <a:solidFill>
                  <a:srgbClr val="000000"/>
                </a:solidFill>
                <a:latin typeface="Open Sauce Medium"/>
              </a:rPr>
              <a:t>SALESFORCE SERVICES</a:t>
            </a:r>
          </a:p>
        </p:txBody>
      </p:sp>
      <p:grpSp>
        <p:nvGrpSpPr>
          <p:cNvPr name="Group 12" id="12"/>
          <p:cNvGrpSpPr/>
          <p:nvPr/>
        </p:nvGrpSpPr>
        <p:grpSpPr>
          <a:xfrm rot="0">
            <a:off x="2844625" y="3714902"/>
            <a:ext cx="898829" cy="939201"/>
            <a:chOff x="0" y="0"/>
            <a:chExt cx="1198439" cy="1252268"/>
          </a:xfrm>
        </p:grpSpPr>
        <p:grpSp>
          <p:nvGrpSpPr>
            <p:cNvPr name="Group 13" id="13"/>
            <p:cNvGrpSpPr/>
            <p:nvPr/>
          </p:nvGrpSpPr>
          <p:grpSpPr>
            <a:xfrm rot="0">
              <a:off x="0" y="0"/>
              <a:ext cx="1198439" cy="1252268"/>
              <a:chOff x="0" y="0"/>
              <a:chExt cx="354711" cy="370643"/>
            </a:xfrm>
          </p:grpSpPr>
          <p:sp>
            <p:nvSpPr>
              <p:cNvPr name="Freeform 14" id="14"/>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gradFill rotWithShape="true">
                <a:gsLst>
                  <a:gs pos="0">
                    <a:srgbClr val="B34593">
                      <a:alpha val="100000"/>
                    </a:srgbClr>
                  </a:gs>
                  <a:gs pos="100000">
                    <a:srgbClr val="151F52">
                      <a:alpha val="100000"/>
                    </a:srgbClr>
                  </a:gs>
                </a:gsLst>
                <a:lin ang="5400000"/>
              </a:gradFill>
            </p:spPr>
          </p:sp>
          <p:sp>
            <p:nvSpPr>
              <p:cNvPr name="TextBox 15" id="15"/>
              <p:cNvSpPr txBox="true"/>
              <p:nvPr/>
            </p:nvSpPr>
            <p:spPr>
              <a:xfrm>
                <a:off x="0" y="-38100"/>
                <a:ext cx="354711" cy="408743"/>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0" y="82960"/>
              <a:ext cx="1198439" cy="1000622"/>
            </a:xfrm>
            <a:prstGeom prst="rect">
              <a:avLst/>
            </a:prstGeom>
          </p:spPr>
          <p:txBody>
            <a:bodyPr anchor="t" rtlCol="false" tIns="0" lIns="0" bIns="0" rIns="0">
              <a:spAutoFit/>
            </a:bodyPr>
            <a:lstStyle/>
            <a:p>
              <a:pPr algn="ctr">
                <a:lnSpc>
                  <a:spcPts val="6369"/>
                </a:lnSpc>
                <a:spcBef>
                  <a:spcPct val="0"/>
                </a:spcBef>
              </a:pPr>
              <a:r>
                <a:rPr lang="en-US" sz="4549">
                  <a:solidFill>
                    <a:srgbClr val="FFFFFF"/>
                  </a:solidFill>
                  <a:latin typeface="Open Sauce Medium"/>
                </a:rPr>
                <a:t>02</a:t>
              </a:r>
            </a:p>
          </p:txBody>
        </p:sp>
      </p:grpSp>
      <p:grpSp>
        <p:nvGrpSpPr>
          <p:cNvPr name="Group 17" id="17"/>
          <p:cNvGrpSpPr/>
          <p:nvPr/>
        </p:nvGrpSpPr>
        <p:grpSpPr>
          <a:xfrm rot="0">
            <a:off x="2844625" y="4968428"/>
            <a:ext cx="898829" cy="939201"/>
            <a:chOff x="0" y="0"/>
            <a:chExt cx="1198439" cy="1252268"/>
          </a:xfrm>
        </p:grpSpPr>
        <p:grpSp>
          <p:nvGrpSpPr>
            <p:cNvPr name="Group 18" id="18"/>
            <p:cNvGrpSpPr/>
            <p:nvPr/>
          </p:nvGrpSpPr>
          <p:grpSpPr>
            <a:xfrm rot="0">
              <a:off x="0" y="0"/>
              <a:ext cx="1198439" cy="1252268"/>
              <a:chOff x="0" y="0"/>
              <a:chExt cx="354711" cy="370643"/>
            </a:xfrm>
          </p:grpSpPr>
          <p:sp>
            <p:nvSpPr>
              <p:cNvPr name="Freeform 19" id="19"/>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gradFill rotWithShape="true">
                <a:gsLst>
                  <a:gs pos="0">
                    <a:srgbClr val="B34593">
                      <a:alpha val="100000"/>
                    </a:srgbClr>
                  </a:gs>
                  <a:gs pos="100000">
                    <a:srgbClr val="151F52">
                      <a:alpha val="100000"/>
                    </a:srgbClr>
                  </a:gs>
                </a:gsLst>
                <a:lin ang="5400000"/>
              </a:gradFill>
            </p:spPr>
          </p:sp>
          <p:sp>
            <p:nvSpPr>
              <p:cNvPr name="TextBox 20" id="20"/>
              <p:cNvSpPr txBox="true"/>
              <p:nvPr/>
            </p:nvSpPr>
            <p:spPr>
              <a:xfrm>
                <a:off x="0" y="-38100"/>
                <a:ext cx="354711" cy="408743"/>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0" y="82960"/>
              <a:ext cx="1198439" cy="1000622"/>
            </a:xfrm>
            <a:prstGeom prst="rect">
              <a:avLst/>
            </a:prstGeom>
          </p:spPr>
          <p:txBody>
            <a:bodyPr anchor="t" rtlCol="false" tIns="0" lIns="0" bIns="0" rIns="0">
              <a:spAutoFit/>
            </a:bodyPr>
            <a:lstStyle/>
            <a:p>
              <a:pPr algn="ctr">
                <a:lnSpc>
                  <a:spcPts val="6369"/>
                </a:lnSpc>
                <a:spcBef>
                  <a:spcPct val="0"/>
                </a:spcBef>
              </a:pPr>
              <a:r>
                <a:rPr lang="en-US" sz="4549">
                  <a:solidFill>
                    <a:srgbClr val="FFFFFF"/>
                  </a:solidFill>
                  <a:latin typeface="Open Sauce Medium"/>
                </a:rPr>
                <a:t>03</a:t>
              </a:r>
            </a:p>
          </p:txBody>
        </p:sp>
      </p:grpSp>
      <p:grpSp>
        <p:nvGrpSpPr>
          <p:cNvPr name="Group 22" id="22"/>
          <p:cNvGrpSpPr/>
          <p:nvPr/>
        </p:nvGrpSpPr>
        <p:grpSpPr>
          <a:xfrm rot="0">
            <a:off x="3423303" y="1970096"/>
            <a:ext cx="10373221" cy="7288204"/>
            <a:chOff x="0" y="0"/>
            <a:chExt cx="13830962" cy="9717605"/>
          </a:xfrm>
        </p:grpSpPr>
        <p:sp>
          <p:nvSpPr>
            <p:cNvPr name="TextBox 23" id="23"/>
            <p:cNvSpPr txBox="true"/>
            <p:nvPr/>
          </p:nvSpPr>
          <p:spPr>
            <a:xfrm rot="0">
              <a:off x="761994" y="0"/>
              <a:ext cx="12548171" cy="927100"/>
            </a:xfrm>
            <a:prstGeom prst="rect">
              <a:avLst/>
            </a:prstGeom>
          </p:spPr>
          <p:txBody>
            <a:bodyPr anchor="t" rtlCol="false" tIns="0" lIns="0" bIns="0" rIns="0">
              <a:spAutoFit/>
            </a:bodyPr>
            <a:lstStyle/>
            <a:p>
              <a:pPr algn="ctr" marL="0" indent="0" lvl="0">
                <a:lnSpc>
                  <a:spcPts val="5481"/>
                </a:lnSpc>
                <a:spcBef>
                  <a:spcPct val="0"/>
                </a:spcBef>
              </a:pPr>
            </a:p>
          </p:txBody>
        </p:sp>
        <p:sp>
          <p:nvSpPr>
            <p:cNvPr name="TextBox 24" id="24"/>
            <p:cNvSpPr txBox="true"/>
            <p:nvPr/>
          </p:nvSpPr>
          <p:spPr>
            <a:xfrm rot="0">
              <a:off x="345408" y="879475"/>
              <a:ext cx="13485554" cy="4436813"/>
            </a:xfrm>
            <a:prstGeom prst="rect">
              <a:avLst/>
            </a:prstGeom>
          </p:spPr>
          <p:txBody>
            <a:bodyPr anchor="t" rtlCol="false" tIns="0" lIns="0" bIns="0" rIns="0">
              <a:spAutoFit/>
            </a:bodyPr>
            <a:lstStyle/>
            <a:p>
              <a:pPr marL="517726" indent="-258863" lvl="1">
                <a:lnSpc>
                  <a:spcPts val="3357"/>
                </a:lnSpc>
                <a:buFont typeface="Arial"/>
                <a:buChar char="•"/>
              </a:pPr>
              <a:r>
                <a:rPr lang="en-US" sz="2397">
                  <a:solidFill>
                    <a:srgbClr val="000000"/>
                  </a:solidFill>
                  <a:latin typeface="Open Sauce Bold"/>
                </a:rPr>
                <a:t>SAAS </a:t>
              </a:r>
              <a:r>
                <a:rPr lang="en-US" sz="2397">
                  <a:solidFill>
                    <a:srgbClr val="000000"/>
                  </a:solidFill>
                  <a:latin typeface="Open Sauce"/>
                </a:rPr>
                <a:t>(Software As A Service): Here, you can directly obtain the built-in software and make use of it. </a:t>
              </a:r>
            </a:p>
            <a:p>
              <a:pPr>
                <a:lnSpc>
                  <a:spcPts val="3357"/>
                </a:lnSpc>
              </a:pPr>
            </a:p>
            <a:p>
              <a:pPr marL="517726" indent="-258863" lvl="1">
                <a:lnSpc>
                  <a:spcPts val="3357"/>
                </a:lnSpc>
                <a:buFont typeface="Arial"/>
                <a:buChar char="•"/>
              </a:pPr>
              <a:r>
                <a:rPr lang="en-US" sz="2397">
                  <a:solidFill>
                    <a:srgbClr val="000000"/>
                  </a:solidFill>
                  <a:latin typeface="Open Sauce Bold"/>
                </a:rPr>
                <a:t>PAAS</a:t>
              </a:r>
              <a:r>
                <a:rPr lang="en-US" sz="2397">
                  <a:solidFill>
                    <a:srgbClr val="000000"/>
                  </a:solidFill>
                  <a:latin typeface="Open Sauce"/>
                </a:rPr>
                <a:t> (Platform As A Service): PAAS offers you the framework and platform to build your websites and apps.</a:t>
              </a:r>
            </a:p>
            <a:p>
              <a:pPr>
                <a:lnSpc>
                  <a:spcPts val="3357"/>
                </a:lnSpc>
              </a:pPr>
            </a:p>
            <a:p>
              <a:pPr marL="517726" indent="-258863" lvl="1">
                <a:lnSpc>
                  <a:spcPts val="3357"/>
                </a:lnSpc>
                <a:buFont typeface="Arial"/>
                <a:buChar char="•"/>
              </a:pPr>
              <a:r>
                <a:rPr lang="en-US" sz="2397">
                  <a:solidFill>
                    <a:srgbClr val="000000"/>
                  </a:solidFill>
                  <a:latin typeface="Open Sauce Bold"/>
                </a:rPr>
                <a:t>IAAS</a:t>
              </a:r>
              <a:r>
                <a:rPr lang="en-US" sz="2397">
                  <a:solidFill>
                    <a:srgbClr val="000000"/>
                  </a:solidFill>
                  <a:latin typeface="Open Sauce"/>
                </a:rPr>
                <a:t> (Infrastructure As A Service): IAAS plays a vital role in Salesforce development, although not very widely used</a:t>
              </a:r>
            </a:p>
          </p:txBody>
        </p:sp>
        <p:sp>
          <p:nvSpPr>
            <p:cNvPr name="TextBox 25" id="25"/>
            <p:cNvSpPr txBox="true"/>
            <p:nvPr/>
          </p:nvSpPr>
          <p:spPr>
            <a:xfrm rot="0">
              <a:off x="0" y="5433684"/>
              <a:ext cx="13122557" cy="4283921"/>
            </a:xfrm>
            <a:prstGeom prst="rect">
              <a:avLst/>
            </a:prstGeom>
          </p:spPr>
          <p:txBody>
            <a:bodyPr anchor="t" rtlCol="false" tIns="0" lIns="0" bIns="0" rIns="0">
              <a:spAutoFit/>
            </a:bodyPr>
            <a:lstStyle/>
            <a:p>
              <a:pPr algn="ctr">
                <a:lnSpc>
                  <a:spcPts val="2590"/>
                </a:lnSpc>
                <a:spcBef>
                  <a:spcPct val="0"/>
                </a:spcBef>
              </a:pPr>
              <a:r>
                <a:rPr lang="en-US" sz="1850" u="sng">
                  <a:solidFill>
                    <a:srgbClr val="084C6E"/>
                  </a:solidFill>
                  <a:latin typeface="Open Sauce Bold"/>
                </a:rPr>
                <a:t>List of prominent companies rely on Salesforce:</a:t>
              </a:r>
            </a:p>
            <a:p>
              <a:pPr algn="ctr">
                <a:lnSpc>
                  <a:spcPts val="2590"/>
                </a:lnSpc>
                <a:spcBef>
                  <a:spcPct val="0"/>
                </a:spcBef>
              </a:pPr>
            </a:p>
            <a:p>
              <a:pPr algn="ctr">
                <a:lnSpc>
                  <a:spcPts val="2590"/>
                </a:lnSpc>
                <a:spcBef>
                  <a:spcPct val="0"/>
                </a:spcBef>
              </a:pPr>
              <a:r>
                <a:rPr lang="en-US" sz="1850">
                  <a:solidFill>
                    <a:srgbClr val="084C6E"/>
                  </a:solidFill>
                  <a:latin typeface="Open Sauce"/>
                </a:rPr>
                <a:t>Spotify</a:t>
              </a:r>
            </a:p>
            <a:p>
              <a:pPr algn="ctr">
                <a:lnSpc>
                  <a:spcPts val="2590"/>
                </a:lnSpc>
                <a:spcBef>
                  <a:spcPct val="0"/>
                </a:spcBef>
              </a:pPr>
              <a:r>
                <a:rPr lang="en-US" sz="1850">
                  <a:solidFill>
                    <a:srgbClr val="084C6E"/>
                  </a:solidFill>
                  <a:latin typeface="Open Sauce"/>
                </a:rPr>
                <a:t>Amazon Web Services</a:t>
              </a:r>
            </a:p>
            <a:p>
              <a:pPr algn="ctr">
                <a:lnSpc>
                  <a:spcPts val="2590"/>
                </a:lnSpc>
                <a:spcBef>
                  <a:spcPct val="0"/>
                </a:spcBef>
              </a:pPr>
              <a:r>
                <a:rPr lang="en-US" sz="1850">
                  <a:solidFill>
                    <a:srgbClr val="084C6E"/>
                  </a:solidFill>
                  <a:latin typeface="Open Sauce"/>
                </a:rPr>
                <a:t>U.S. Bank</a:t>
              </a:r>
            </a:p>
            <a:p>
              <a:pPr algn="ctr">
                <a:lnSpc>
                  <a:spcPts val="2590"/>
                </a:lnSpc>
                <a:spcBef>
                  <a:spcPct val="0"/>
                </a:spcBef>
              </a:pPr>
              <a:r>
                <a:rPr lang="en-US" sz="1850">
                  <a:solidFill>
                    <a:srgbClr val="084C6E"/>
                  </a:solidFill>
                  <a:latin typeface="Open Sauce"/>
                </a:rPr>
                <a:t>Toyota</a:t>
              </a:r>
            </a:p>
            <a:p>
              <a:pPr algn="ctr">
                <a:lnSpc>
                  <a:spcPts val="2590"/>
                </a:lnSpc>
                <a:spcBef>
                  <a:spcPct val="0"/>
                </a:spcBef>
              </a:pPr>
              <a:r>
                <a:rPr lang="en-US" sz="1850">
                  <a:solidFill>
                    <a:srgbClr val="084C6E"/>
                  </a:solidFill>
                  <a:latin typeface="Open Sauce"/>
                </a:rPr>
                <a:t>Macy’s</a:t>
              </a:r>
            </a:p>
            <a:p>
              <a:pPr algn="ctr">
                <a:lnSpc>
                  <a:spcPts val="2590"/>
                </a:lnSpc>
                <a:spcBef>
                  <a:spcPct val="0"/>
                </a:spcBef>
              </a:pPr>
              <a:r>
                <a:rPr lang="en-US" sz="1850">
                  <a:solidFill>
                    <a:srgbClr val="084C6E"/>
                  </a:solidFill>
                  <a:latin typeface="Open Sauce"/>
                </a:rPr>
                <a:t>T-Mobile</a:t>
              </a:r>
            </a:p>
            <a:p>
              <a:pPr algn="ctr">
                <a:lnSpc>
                  <a:spcPts val="2590"/>
                </a:lnSpc>
                <a:spcBef>
                  <a:spcPct val="0"/>
                </a:spcBef>
              </a:pPr>
              <a:r>
                <a:rPr lang="en-US" sz="1850">
                  <a:solidFill>
                    <a:srgbClr val="084C6E"/>
                  </a:solidFill>
                  <a:latin typeface="Open Sauce"/>
                </a:rPr>
                <a:t>Aldo</a:t>
              </a:r>
            </a:p>
            <a:p>
              <a:pPr algn="ctr">
                <a:lnSpc>
                  <a:spcPts val="2590"/>
                </a:lnSpc>
                <a:spcBef>
                  <a:spcPct val="0"/>
                </a:spcBef>
              </a:pPr>
              <a:r>
                <a:rPr lang="en-US" sz="1850">
                  <a:solidFill>
                    <a:srgbClr val="084C6E"/>
                  </a:solidFill>
                  <a:latin typeface="Open Sauce"/>
                </a:rPr>
                <a:t>The New York Post</a:t>
              </a:r>
            </a:p>
          </p:txBody>
        </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1351028">
            <a:off x="-1272661" y="-3109670"/>
            <a:ext cx="20833322" cy="16506339"/>
          </a:xfrm>
          <a:custGeom>
            <a:avLst/>
            <a:gdLst/>
            <a:ahLst/>
            <a:cxnLst/>
            <a:rect r="r" b="b" t="t" l="l"/>
            <a:pathLst>
              <a:path h="16506339" w="20833322">
                <a:moveTo>
                  <a:pt x="20833322" y="7003569"/>
                </a:moveTo>
                <a:lnTo>
                  <a:pt x="3939507" y="0"/>
                </a:lnTo>
                <a:lnTo>
                  <a:pt x="0" y="9502771"/>
                </a:lnTo>
                <a:lnTo>
                  <a:pt x="16893815" y="16506340"/>
                </a:lnTo>
                <a:lnTo>
                  <a:pt x="20833322" y="7003569"/>
                </a:lnTo>
                <a:close/>
              </a:path>
            </a:pathLst>
          </a:custGeom>
          <a:blipFill>
            <a:blip r:embed="rId2"/>
            <a:stretch>
              <a:fillRect l="-20427" t="0" r="-20427" b="0"/>
            </a:stretch>
          </a:blipFill>
        </p:spPr>
      </p:sp>
      <p:sp>
        <p:nvSpPr>
          <p:cNvPr name="Freeform 3" id="3"/>
          <p:cNvSpPr/>
          <p:nvPr/>
        </p:nvSpPr>
        <p:spPr>
          <a:xfrm flipH="false" flipV="false" rot="0">
            <a:off x="330449" y="301150"/>
            <a:ext cx="8012642" cy="4441584"/>
          </a:xfrm>
          <a:custGeom>
            <a:avLst/>
            <a:gdLst/>
            <a:ahLst/>
            <a:cxnLst/>
            <a:rect r="r" b="b" t="t" l="l"/>
            <a:pathLst>
              <a:path h="4441584" w="8012642">
                <a:moveTo>
                  <a:pt x="0" y="0"/>
                </a:moveTo>
                <a:lnTo>
                  <a:pt x="8012643" y="0"/>
                </a:lnTo>
                <a:lnTo>
                  <a:pt x="8012643" y="4441584"/>
                </a:lnTo>
                <a:lnTo>
                  <a:pt x="0" y="4441584"/>
                </a:lnTo>
                <a:lnTo>
                  <a:pt x="0" y="0"/>
                </a:lnTo>
                <a:close/>
              </a:path>
            </a:pathLst>
          </a:custGeom>
          <a:blipFill>
            <a:blip r:embed="rId3"/>
            <a:stretch>
              <a:fillRect l="0" t="0" r="0" b="0"/>
            </a:stretch>
          </a:blipFill>
        </p:spPr>
      </p:sp>
      <p:sp>
        <p:nvSpPr>
          <p:cNvPr name="Freeform 4" id="4"/>
          <p:cNvSpPr/>
          <p:nvPr/>
        </p:nvSpPr>
        <p:spPr>
          <a:xfrm flipH="false" flipV="false" rot="0">
            <a:off x="8977010" y="318434"/>
            <a:ext cx="9310990" cy="4825066"/>
          </a:xfrm>
          <a:custGeom>
            <a:avLst/>
            <a:gdLst/>
            <a:ahLst/>
            <a:cxnLst/>
            <a:rect r="r" b="b" t="t" l="l"/>
            <a:pathLst>
              <a:path h="4825066" w="9310990">
                <a:moveTo>
                  <a:pt x="0" y="0"/>
                </a:moveTo>
                <a:lnTo>
                  <a:pt x="9310990" y="0"/>
                </a:lnTo>
                <a:lnTo>
                  <a:pt x="9310990" y="4825066"/>
                </a:lnTo>
                <a:lnTo>
                  <a:pt x="0" y="4825066"/>
                </a:lnTo>
                <a:lnTo>
                  <a:pt x="0" y="0"/>
                </a:lnTo>
                <a:close/>
              </a:path>
            </a:pathLst>
          </a:custGeom>
          <a:blipFill>
            <a:blip r:embed="rId4"/>
            <a:stretch>
              <a:fillRect l="0" t="0" r="0" b="0"/>
            </a:stretch>
          </a:blipFill>
        </p:spPr>
      </p:sp>
      <p:sp>
        <p:nvSpPr>
          <p:cNvPr name="Freeform 5" id="5"/>
          <p:cNvSpPr/>
          <p:nvPr/>
        </p:nvSpPr>
        <p:spPr>
          <a:xfrm flipH="false" flipV="false" rot="0">
            <a:off x="330449" y="5465548"/>
            <a:ext cx="12610435" cy="1891565"/>
          </a:xfrm>
          <a:custGeom>
            <a:avLst/>
            <a:gdLst/>
            <a:ahLst/>
            <a:cxnLst/>
            <a:rect r="r" b="b" t="t" l="l"/>
            <a:pathLst>
              <a:path h="1891565" w="12610435">
                <a:moveTo>
                  <a:pt x="0" y="0"/>
                </a:moveTo>
                <a:lnTo>
                  <a:pt x="12610435" y="0"/>
                </a:lnTo>
                <a:lnTo>
                  <a:pt x="12610435" y="1891565"/>
                </a:lnTo>
                <a:lnTo>
                  <a:pt x="0" y="1891565"/>
                </a:lnTo>
                <a:lnTo>
                  <a:pt x="0" y="0"/>
                </a:lnTo>
                <a:close/>
              </a:path>
            </a:pathLst>
          </a:custGeom>
          <a:blipFill>
            <a:blip r:embed="rId5"/>
            <a:stretch>
              <a:fillRect l="0" t="0" r="0" b="0"/>
            </a:stretch>
          </a:blipFill>
        </p:spPr>
      </p:sp>
      <p:sp>
        <p:nvSpPr>
          <p:cNvPr name="Freeform 6" id="6"/>
          <p:cNvSpPr/>
          <p:nvPr/>
        </p:nvSpPr>
        <p:spPr>
          <a:xfrm flipH="false" flipV="false" rot="0">
            <a:off x="7459664" y="7680963"/>
            <a:ext cx="8008742" cy="2124441"/>
          </a:xfrm>
          <a:custGeom>
            <a:avLst/>
            <a:gdLst/>
            <a:ahLst/>
            <a:cxnLst/>
            <a:rect r="r" b="b" t="t" l="l"/>
            <a:pathLst>
              <a:path h="2124441" w="8008742">
                <a:moveTo>
                  <a:pt x="0" y="0"/>
                </a:moveTo>
                <a:lnTo>
                  <a:pt x="8008741" y="0"/>
                </a:lnTo>
                <a:lnTo>
                  <a:pt x="8008741" y="2124441"/>
                </a:lnTo>
                <a:lnTo>
                  <a:pt x="0" y="2124441"/>
                </a:lnTo>
                <a:lnTo>
                  <a:pt x="0" y="0"/>
                </a:lnTo>
                <a:close/>
              </a:path>
            </a:pathLst>
          </a:custGeom>
          <a:blipFill>
            <a:blip r:embed="rId6"/>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0"/>
            </a:stretch>
          </a:blipFill>
        </p:spPr>
      </p:sp>
      <p:sp>
        <p:nvSpPr>
          <p:cNvPr name="Freeform 3" id="3"/>
          <p:cNvSpPr/>
          <p:nvPr/>
        </p:nvSpPr>
        <p:spPr>
          <a:xfrm flipH="false" flipV="false" rot="0">
            <a:off x="735550" y="773556"/>
            <a:ext cx="7661206" cy="3890590"/>
          </a:xfrm>
          <a:custGeom>
            <a:avLst/>
            <a:gdLst/>
            <a:ahLst/>
            <a:cxnLst/>
            <a:rect r="r" b="b" t="t" l="l"/>
            <a:pathLst>
              <a:path h="3890590" w="7661206">
                <a:moveTo>
                  <a:pt x="0" y="0"/>
                </a:moveTo>
                <a:lnTo>
                  <a:pt x="7661206" y="0"/>
                </a:lnTo>
                <a:lnTo>
                  <a:pt x="7661206" y="3890590"/>
                </a:lnTo>
                <a:lnTo>
                  <a:pt x="0" y="3890590"/>
                </a:lnTo>
                <a:lnTo>
                  <a:pt x="0" y="0"/>
                </a:lnTo>
                <a:close/>
              </a:path>
            </a:pathLst>
          </a:custGeom>
          <a:blipFill>
            <a:blip r:embed="rId3"/>
            <a:stretch>
              <a:fillRect l="0" t="0" r="0" b="0"/>
            </a:stretch>
          </a:blipFill>
        </p:spPr>
      </p:sp>
      <p:sp>
        <p:nvSpPr>
          <p:cNvPr name="Freeform 4" id="4"/>
          <p:cNvSpPr/>
          <p:nvPr/>
        </p:nvSpPr>
        <p:spPr>
          <a:xfrm flipH="false" flipV="false" rot="0">
            <a:off x="9942124" y="510742"/>
            <a:ext cx="7047494" cy="7463492"/>
          </a:xfrm>
          <a:custGeom>
            <a:avLst/>
            <a:gdLst/>
            <a:ahLst/>
            <a:cxnLst/>
            <a:rect r="r" b="b" t="t" l="l"/>
            <a:pathLst>
              <a:path h="7463492" w="7047494">
                <a:moveTo>
                  <a:pt x="0" y="0"/>
                </a:moveTo>
                <a:lnTo>
                  <a:pt x="7047494" y="0"/>
                </a:lnTo>
                <a:lnTo>
                  <a:pt x="7047494" y="7463491"/>
                </a:lnTo>
                <a:lnTo>
                  <a:pt x="0" y="7463491"/>
                </a:lnTo>
                <a:lnTo>
                  <a:pt x="0" y="0"/>
                </a:lnTo>
                <a:close/>
              </a:path>
            </a:pathLst>
          </a:custGeom>
          <a:blipFill>
            <a:blip r:embed="rId4"/>
            <a:stretch>
              <a:fillRect l="0" t="0" r="0" b="0"/>
            </a:stretch>
          </a:blipFill>
        </p:spPr>
      </p:sp>
      <p:sp>
        <p:nvSpPr>
          <p:cNvPr name="AutoShape 5" id="5"/>
          <p:cNvSpPr/>
          <p:nvPr/>
        </p:nvSpPr>
        <p:spPr>
          <a:xfrm flipH="true">
            <a:off x="12605171" y="5143500"/>
            <a:ext cx="1197342" cy="928243"/>
          </a:xfrm>
          <a:prstGeom prst="line">
            <a:avLst/>
          </a:prstGeom>
          <a:ln cap="flat" w="180975">
            <a:gradFill>
              <a:gsLst>
                <a:gs pos="0">
                  <a:srgbClr val="B34593">
                    <a:alpha val="100000"/>
                  </a:srgbClr>
                </a:gs>
                <a:gs pos="100000">
                  <a:srgbClr val="151F52">
                    <a:alpha val="100000"/>
                  </a:srgbClr>
                </a:gs>
              </a:gsLst>
              <a:lin ang="5400000"/>
            </a:gradFill>
            <a:prstDash val="solid"/>
            <a:headEnd type="none" len="sm" w="sm"/>
            <a:tailEnd type="arrow" len="sm" w="med"/>
          </a:ln>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0"/>
            </a:stretch>
          </a:blipFill>
        </p:spPr>
      </p:sp>
      <p:sp>
        <p:nvSpPr>
          <p:cNvPr name="Freeform 3" id="3"/>
          <p:cNvSpPr/>
          <p:nvPr/>
        </p:nvSpPr>
        <p:spPr>
          <a:xfrm flipH="false" flipV="false" rot="0">
            <a:off x="642273" y="680905"/>
            <a:ext cx="12696482" cy="2390473"/>
          </a:xfrm>
          <a:custGeom>
            <a:avLst/>
            <a:gdLst/>
            <a:ahLst/>
            <a:cxnLst/>
            <a:rect r="r" b="b" t="t" l="l"/>
            <a:pathLst>
              <a:path h="2390473" w="12696482">
                <a:moveTo>
                  <a:pt x="0" y="0"/>
                </a:moveTo>
                <a:lnTo>
                  <a:pt x="12696482" y="0"/>
                </a:lnTo>
                <a:lnTo>
                  <a:pt x="12696482" y="2390474"/>
                </a:lnTo>
                <a:lnTo>
                  <a:pt x="0" y="2390474"/>
                </a:lnTo>
                <a:lnTo>
                  <a:pt x="0" y="0"/>
                </a:lnTo>
                <a:close/>
              </a:path>
            </a:pathLst>
          </a:custGeom>
          <a:blipFill>
            <a:blip r:embed="rId3"/>
            <a:stretch>
              <a:fillRect l="0" t="0" r="0" b="0"/>
            </a:stretch>
          </a:blipFill>
        </p:spPr>
      </p:sp>
      <p:sp>
        <p:nvSpPr>
          <p:cNvPr name="Freeform 4" id="4"/>
          <p:cNvSpPr/>
          <p:nvPr/>
        </p:nvSpPr>
        <p:spPr>
          <a:xfrm flipH="false" flipV="false" rot="0">
            <a:off x="3618222" y="3917142"/>
            <a:ext cx="12685235" cy="4284417"/>
          </a:xfrm>
          <a:custGeom>
            <a:avLst/>
            <a:gdLst/>
            <a:ahLst/>
            <a:cxnLst/>
            <a:rect r="r" b="b" t="t" l="l"/>
            <a:pathLst>
              <a:path h="4284417" w="12685235">
                <a:moveTo>
                  <a:pt x="0" y="0"/>
                </a:moveTo>
                <a:lnTo>
                  <a:pt x="12685235" y="0"/>
                </a:lnTo>
                <a:lnTo>
                  <a:pt x="12685235" y="4284417"/>
                </a:lnTo>
                <a:lnTo>
                  <a:pt x="0" y="4284417"/>
                </a:lnTo>
                <a:lnTo>
                  <a:pt x="0" y="0"/>
                </a:lnTo>
                <a:close/>
              </a:path>
            </a:pathLst>
          </a:custGeom>
          <a:blipFill>
            <a:blip r:embed="rId4"/>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0"/>
            </a:stretch>
          </a:blipFill>
        </p:spPr>
      </p:sp>
      <p:sp>
        <p:nvSpPr>
          <p:cNvPr name="Freeform 3" id="3"/>
          <p:cNvSpPr/>
          <p:nvPr/>
        </p:nvSpPr>
        <p:spPr>
          <a:xfrm flipH="false" flipV="false" rot="0">
            <a:off x="0" y="-1866"/>
            <a:ext cx="12685235" cy="4284417"/>
          </a:xfrm>
          <a:custGeom>
            <a:avLst/>
            <a:gdLst/>
            <a:ahLst/>
            <a:cxnLst/>
            <a:rect r="r" b="b" t="t" l="l"/>
            <a:pathLst>
              <a:path h="4284417" w="12685235">
                <a:moveTo>
                  <a:pt x="0" y="0"/>
                </a:moveTo>
                <a:lnTo>
                  <a:pt x="12685235" y="0"/>
                </a:lnTo>
                <a:lnTo>
                  <a:pt x="12685235" y="4284417"/>
                </a:lnTo>
                <a:lnTo>
                  <a:pt x="0" y="4284417"/>
                </a:lnTo>
                <a:lnTo>
                  <a:pt x="0" y="0"/>
                </a:lnTo>
                <a:close/>
              </a:path>
            </a:pathLst>
          </a:custGeom>
          <a:blipFill>
            <a:blip r:embed="rId3"/>
            <a:stretch>
              <a:fillRect l="0" t="0" r="0" b="0"/>
            </a:stretch>
          </a:blipFill>
        </p:spPr>
      </p:sp>
      <p:sp>
        <p:nvSpPr>
          <p:cNvPr name="Freeform 4" id="4"/>
          <p:cNvSpPr/>
          <p:nvPr/>
        </p:nvSpPr>
        <p:spPr>
          <a:xfrm flipH="false" flipV="false" rot="0">
            <a:off x="203945" y="4405586"/>
            <a:ext cx="11643083" cy="4852714"/>
          </a:xfrm>
          <a:custGeom>
            <a:avLst/>
            <a:gdLst/>
            <a:ahLst/>
            <a:cxnLst/>
            <a:rect r="r" b="b" t="t" l="l"/>
            <a:pathLst>
              <a:path h="4852714" w="11643083">
                <a:moveTo>
                  <a:pt x="0" y="0"/>
                </a:moveTo>
                <a:lnTo>
                  <a:pt x="11643083" y="0"/>
                </a:lnTo>
                <a:lnTo>
                  <a:pt x="11643083" y="4852714"/>
                </a:lnTo>
                <a:lnTo>
                  <a:pt x="0" y="4852714"/>
                </a:lnTo>
                <a:lnTo>
                  <a:pt x="0" y="0"/>
                </a:lnTo>
                <a:close/>
              </a:path>
            </a:pathLst>
          </a:custGeom>
          <a:blipFill>
            <a:blip r:embed="rId4"/>
            <a:stretch>
              <a:fillRect l="0" t="0" r="0" b="0"/>
            </a:stretch>
          </a:blipFill>
        </p:spPr>
      </p:sp>
      <p:sp>
        <p:nvSpPr>
          <p:cNvPr name="Freeform 5" id="5"/>
          <p:cNvSpPr/>
          <p:nvPr/>
        </p:nvSpPr>
        <p:spPr>
          <a:xfrm flipH="false" flipV="false" rot="0">
            <a:off x="12171084" y="4405586"/>
            <a:ext cx="6200700" cy="4635881"/>
          </a:xfrm>
          <a:custGeom>
            <a:avLst/>
            <a:gdLst/>
            <a:ahLst/>
            <a:cxnLst/>
            <a:rect r="r" b="b" t="t" l="l"/>
            <a:pathLst>
              <a:path h="4635881" w="6200700">
                <a:moveTo>
                  <a:pt x="0" y="0"/>
                </a:moveTo>
                <a:lnTo>
                  <a:pt x="6200700" y="0"/>
                </a:lnTo>
                <a:lnTo>
                  <a:pt x="6200700" y="4635881"/>
                </a:lnTo>
                <a:lnTo>
                  <a:pt x="0" y="4635881"/>
                </a:lnTo>
                <a:lnTo>
                  <a:pt x="0" y="0"/>
                </a:lnTo>
                <a:close/>
              </a:path>
            </a:pathLst>
          </a:custGeom>
          <a:blipFill>
            <a:blip r:embed="rId5"/>
            <a:stretch>
              <a:fillRect l="0" t="0" r="0" b="0"/>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0"/>
            </a:stretch>
          </a:blipFill>
        </p:spPr>
      </p:sp>
      <p:sp>
        <p:nvSpPr>
          <p:cNvPr name="Freeform 3" id="3"/>
          <p:cNvSpPr/>
          <p:nvPr/>
        </p:nvSpPr>
        <p:spPr>
          <a:xfrm flipH="false" flipV="false" rot="0">
            <a:off x="-235650" y="0"/>
            <a:ext cx="12670132" cy="4586006"/>
          </a:xfrm>
          <a:custGeom>
            <a:avLst/>
            <a:gdLst/>
            <a:ahLst/>
            <a:cxnLst/>
            <a:rect r="r" b="b" t="t" l="l"/>
            <a:pathLst>
              <a:path h="4586006" w="12670132">
                <a:moveTo>
                  <a:pt x="0" y="0"/>
                </a:moveTo>
                <a:lnTo>
                  <a:pt x="12670133" y="0"/>
                </a:lnTo>
                <a:lnTo>
                  <a:pt x="12670133" y="4586006"/>
                </a:lnTo>
                <a:lnTo>
                  <a:pt x="0" y="4586006"/>
                </a:lnTo>
                <a:lnTo>
                  <a:pt x="0" y="0"/>
                </a:lnTo>
                <a:close/>
              </a:path>
            </a:pathLst>
          </a:custGeom>
          <a:blipFill>
            <a:blip r:embed="rId3"/>
            <a:stretch>
              <a:fillRect l="0" t="0" r="0" b="0"/>
            </a:stretch>
          </a:blipFill>
        </p:spPr>
      </p:sp>
      <p:sp>
        <p:nvSpPr>
          <p:cNvPr name="Freeform 4" id="4"/>
          <p:cNvSpPr/>
          <p:nvPr/>
        </p:nvSpPr>
        <p:spPr>
          <a:xfrm flipH="false" flipV="false" rot="0">
            <a:off x="5331985" y="4674184"/>
            <a:ext cx="12624079" cy="5612816"/>
          </a:xfrm>
          <a:custGeom>
            <a:avLst/>
            <a:gdLst/>
            <a:ahLst/>
            <a:cxnLst/>
            <a:rect r="r" b="b" t="t" l="l"/>
            <a:pathLst>
              <a:path h="5612816" w="12624079">
                <a:moveTo>
                  <a:pt x="0" y="0"/>
                </a:moveTo>
                <a:lnTo>
                  <a:pt x="12624078" y="0"/>
                </a:lnTo>
                <a:lnTo>
                  <a:pt x="12624078" y="5612816"/>
                </a:lnTo>
                <a:lnTo>
                  <a:pt x="0" y="5612816"/>
                </a:lnTo>
                <a:lnTo>
                  <a:pt x="0" y="0"/>
                </a:lnTo>
                <a:close/>
              </a:path>
            </a:pathLst>
          </a:custGeom>
          <a:blipFill>
            <a:blip r:embed="rId4"/>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0"/>
            </a:stretch>
          </a:blipFill>
        </p:spPr>
      </p:sp>
      <p:sp>
        <p:nvSpPr>
          <p:cNvPr name="Freeform 3" id="3"/>
          <p:cNvSpPr/>
          <p:nvPr/>
        </p:nvSpPr>
        <p:spPr>
          <a:xfrm flipH="false" flipV="false" rot="0">
            <a:off x="1028700" y="777671"/>
            <a:ext cx="16230600" cy="7216318"/>
          </a:xfrm>
          <a:custGeom>
            <a:avLst/>
            <a:gdLst/>
            <a:ahLst/>
            <a:cxnLst/>
            <a:rect r="r" b="b" t="t" l="l"/>
            <a:pathLst>
              <a:path h="7216318" w="16230600">
                <a:moveTo>
                  <a:pt x="0" y="0"/>
                </a:moveTo>
                <a:lnTo>
                  <a:pt x="16230600" y="0"/>
                </a:lnTo>
                <a:lnTo>
                  <a:pt x="16230600" y="7216318"/>
                </a:lnTo>
                <a:lnTo>
                  <a:pt x="0" y="7216318"/>
                </a:lnTo>
                <a:lnTo>
                  <a:pt x="0" y="0"/>
                </a:lnTo>
                <a:close/>
              </a:path>
            </a:pathLst>
          </a:custGeom>
          <a:blipFill>
            <a:blip r:embed="rId3"/>
            <a:stretch>
              <a:fillRect l="0" t="0" r="0"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7193973">
            <a:off x="-1226840" y="-275161"/>
            <a:ext cx="20194204" cy="12043089"/>
          </a:xfrm>
          <a:custGeom>
            <a:avLst/>
            <a:gdLst/>
            <a:ahLst/>
            <a:cxnLst/>
            <a:rect r="r" b="b" t="t" l="l"/>
            <a:pathLst>
              <a:path h="12043089" w="20194204">
                <a:moveTo>
                  <a:pt x="0" y="0"/>
                </a:moveTo>
                <a:lnTo>
                  <a:pt x="20194204" y="0"/>
                </a:lnTo>
                <a:lnTo>
                  <a:pt x="20194204" y="12043088"/>
                </a:lnTo>
                <a:lnTo>
                  <a:pt x="0" y="12043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77694" y="1028700"/>
            <a:ext cx="16403210" cy="7619050"/>
            <a:chOff x="0" y="0"/>
            <a:chExt cx="4320187" cy="2006663"/>
          </a:xfrm>
        </p:grpSpPr>
        <p:sp>
          <p:nvSpPr>
            <p:cNvPr name="Freeform 4" id="4"/>
            <p:cNvSpPr/>
            <p:nvPr/>
          </p:nvSpPr>
          <p:spPr>
            <a:xfrm flipH="false" flipV="false" rot="0">
              <a:off x="0" y="0"/>
              <a:ext cx="4320187" cy="2006663"/>
            </a:xfrm>
            <a:custGeom>
              <a:avLst/>
              <a:gdLst/>
              <a:ahLst/>
              <a:cxnLst/>
              <a:rect r="r" b="b" t="t" l="l"/>
              <a:pathLst>
                <a:path h="2006663" w="4320187">
                  <a:moveTo>
                    <a:pt x="0" y="0"/>
                  </a:moveTo>
                  <a:lnTo>
                    <a:pt x="4320187" y="0"/>
                  </a:lnTo>
                  <a:lnTo>
                    <a:pt x="4320187" y="2006663"/>
                  </a:lnTo>
                  <a:lnTo>
                    <a:pt x="0" y="2006663"/>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4320187" cy="2035238"/>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6500848" y="38100"/>
            <a:ext cx="5286305" cy="627380"/>
          </a:xfrm>
          <a:prstGeom prst="rect">
            <a:avLst/>
          </a:prstGeom>
        </p:spPr>
        <p:txBody>
          <a:bodyPr anchor="t" rtlCol="false" tIns="0" lIns="0" bIns="0" rIns="0">
            <a:spAutoFit/>
          </a:bodyPr>
          <a:lstStyle/>
          <a:p>
            <a:pPr algn="just">
              <a:lnSpc>
                <a:spcPts val="4840"/>
              </a:lnSpc>
            </a:pPr>
            <a:r>
              <a:rPr lang="en-US" sz="4400" spc="624">
                <a:solidFill>
                  <a:srgbClr val="000000"/>
                </a:solidFill>
                <a:latin typeface="Open Sauce"/>
              </a:rPr>
              <a:t>CONCLUSIONS</a:t>
            </a:r>
          </a:p>
        </p:txBody>
      </p:sp>
      <p:sp>
        <p:nvSpPr>
          <p:cNvPr name="TextBox 7" id="7"/>
          <p:cNvSpPr txBox="true"/>
          <p:nvPr/>
        </p:nvSpPr>
        <p:spPr>
          <a:xfrm rot="0">
            <a:off x="1433498" y="1525591"/>
            <a:ext cx="15825802" cy="6731634"/>
          </a:xfrm>
          <a:prstGeom prst="rect">
            <a:avLst/>
          </a:prstGeom>
        </p:spPr>
        <p:txBody>
          <a:bodyPr anchor="t" rtlCol="false" tIns="0" lIns="0" bIns="0" rIns="0">
            <a:spAutoFit/>
          </a:bodyPr>
          <a:lstStyle/>
          <a:p>
            <a:pPr algn="ctr" marL="604511" indent="-302256" lvl="1">
              <a:lnSpc>
                <a:spcPts val="3079"/>
              </a:lnSpc>
              <a:buFont typeface="Arial"/>
              <a:buChar char="•"/>
            </a:pPr>
            <a:r>
              <a:rPr lang="en-US" sz="2799" spc="111">
                <a:solidFill>
                  <a:srgbClr val="000000"/>
                </a:solidFill>
                <a:latin typeface="Agrandir Narrow"/>
              </a:rPr>
              <a:t>THE RECRUITMENT MANAGEMENT APPLICATION STREAMLINES THE RECRUITMENT PROCESS FOR ORGANIZATIONS.</a:t>
            </a:r>
          </a:p>
          <a:p>
            <a:pPr algn="ctr">
              <a:lnSpc>
                <a:spcPts val="3079"/>
              </a:lnSpc>
            </a:pPr>
          </a:p>
          <a:p>
            <a:pPr algn="ctr" marL="604511" indent="-302256" lvl="1">
              <a:lnSpc>
                <a:spcPts val="3079"/>
              </a:lnSpc>
              <a:buFont typeface="Arial"/>
              <a:buChar char="•"/>
            </a:pPr>
            <a:r>
              <a:rPr lang="en-US" sz="2799" spc="111">
                <a:solidFill>
                  <a:srgbClr val="000000"/>
                </a:solidFill>
                <a:latin typeface="Agrandir Narrow"/>
              </a:rPr>
              <a:t>IT OFFERS ROBUST TOOLS FOR MANAGING POSITIONS, CANDIDATES, JOB APPLICATIONS, AND REVIEWS.</a:t>
            </a:r>
          </a:p>
          <a:p>
            <a:pPr algn="ctr">
              <a:lnSpc>
                <a:spcPts val="3079"/>
              </a:lnSpc>
            </a:pPr>
          </a:p>
          <a:p>
            <a:pPr algn="ctr" marL="604511" indent="-302256" lvl="1">
              <a:lnSpc>
                <a:spcPts val="3079"/>
              </a:lnSpc>
              <a:buFont typeface="Arial"/>
              <a:buChar char="•"/>
            </a:pPr>
            <a:r>
              <a:rPr lang="en-US" sz="2799" spc="111">
                <a:solidFill>
                  <a:srgbClr val="000000"/>
                </a:solidFill>
                <a:latin typeface="Agrandir Narrow"/>
              </a:rPr>
              <a:t>FEATURES SUCH AS VALIDATION RULES AND FORMULA FIELDS ENSURE DATA INTEGRITY AND ACCURACY.</a:t>
            </a:r>
          </a:p>
          <a:p>
            <a:pPr algn="ctr">
              <a:lnSpc>
                <a:spcPts val="3079"/>
              </a:lnSpc>
            </a:pPr>
          </a:p>
          <a:p>
            <a:pPr algn="ctr" marL="604511" indent="-302256" lvl="1">
              <a:lnSpc>
                <a:spcPts val="3079"/>
              </a:lnSpc>
              <a:buFont typeface="Arial"/>
              <a:buChar char="•"/>
            </a:pPr>
            <a:r>
              <a:rPr lang="en-US" sz="2799" spc="111">
                <a:solidFill>
                  <a:srgbClr val="000000"/>
                </a:solidFill>
                <a:latin typeface="Agrandir Narrow"/>
              </a:rPr>
              <a:t>FIELD TRACKING PROVIDES INSIGHTS INTO CANDIDATE PROFILES AND APPLICATION STATUSES OVER TIME.</a:t>
            </a:r>
          </a:p>
          <a:p>
            <a:pPr algn="ctr">
              <a:lnSpc>
                <a:spcPts val="3079"/>
              </a:lnSpc>
            </a:pPr>
          </a:p>
          <a:p>
            <a:pPr algn="ctr" marL="604511" indent="-302256" lvl="1">
              <a:lnSpc>
                <a:spcPts val="3079"/>
              </a:lnSpc>
              <a:buFont typeface="Arial"/>
              <a:buChar char="•"/>
            </a:pPr>
            <a:r>
              <a:rPr lang="en-US" sz="2799" spc="111">
                <a:solidFill>
                  <a:srgbClr val="000000"/>
                </a:solidFill>
                <a:latin typeface="Agrandir Narrow"/>
              </a:rPr>
              <a:t>PERMISSION SETS, USER SETTINGS, OWD, AND SHARING RULES CONTRIBUTE TO SECURE DATA MANAGEMENT AND COLLABORATION.</a:t>
            </a:r>
          </a:p>
          <a:p>
            <a:pPr algn="ctr">
              <a:lnSpc>
                <a:spcPts val="3079"/>
              </a:lnSpc>
            </a:pPr>
          </a:p>
          <a:p>
            <a:pPr algn="ctr" marL="604511" indent="-302256" lvl="1">
              <a:lnSpc>
                <a:spcPts val="3079"/>
              </a:lnSpc>
              <a:buFont typeface="Arial"/>
              <a:buChar char="•"/>
            </a:pPr>
            <a:r>
              <a:rPr lang="en-US" sz="2799" spc="111">
                <a:solidFill>
                  <a:srgbClr val="000000"/>
                </a:solidFill>
                <a:latin typeface="Agrandir Narrow"/>
              </a:rPr>
              <a:t>OVERALL, THE APPLICATION OPTIMIZES RECRUITMENT WORKFLOWS, IMPROVES DECISION-MAKING, AND ENHANCES THE CANDIDATE EXPERIENCE.</a:t>
            </a:r>
          </a:p>
        </p:txBody>
      </p:sp>
    </p:spTree>
  </p:cSld>
  <p:clrMapOvr>
    <a:masterClrMapping/>
  </p:clrMapOvr>
</p:sld>
</file>

<file path=ppt/slides/slide37.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6059975" y="3864573"/>
            <a:ext cx="6861125"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Thank You ! </a:t>
            </a:r>
          </a:p>
        </p:txBody>
      </p:sp>
    </p:spTree>
  </p:cSld>
  <p:clrMapOvr>
    <a:masterClrMapping/>
  </p:clrMapOvr>
</p:sld>
</file>

<file path=ppt/slides/slide38.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0">
            <a:off x="10625138" y="8824"/>
            <a:ext cx="7662862" cy="10309946"/>
          </a:xfrm>
          <a:custGeom>
            <a:avLst/>
            <a:gdLst/>
            <a:ahLst/>
            <a:cxnLst/>
            <a:rect r="r" b="b" t="t" l="l"/>
            <a:pathLst>
              <a:path h="10309946" w="7662862">
                <a:moveTo>
                  <a:pt x="0" y="0"/>
                </a:moveTo>
                <a:lnTo>
                  <a:pt x="7662862" y="0"/>
                </a:lnTo>
                <a:lnTo>
                  <a:pt x="7662862" y="10309946"/>
                </a:lnTo>
                <a:lnTo>
                  <a:pt x="0" y="10309946"/>
                </a:lnTo>
                <a:lnTo>
                  <a:pt x="0" y="0"/>
                </a:lnTo>
                <a:close/>
              </a:path>
            </a:pathLst>
          </a:custGeom>
          <a:blipFill>
            <a:blip r:embed="rId2"/>
            <a:stretch>
              <a:fillRect l="-50971" t="0" r="-50971" b="0"/>
            </a:stretch>
          </a:blipFill>
        </p:spPr>
      </p:sp>
      <p:grpSp>
        <p:nvGrpSpPr>
          <p:cNvPr name="Group 3" id="3"/>
          <p:cNvGrpSpPr/>
          <p:nvPr/>
        </p:nvGrpSpPr>
        <p:grpSpPr>
          <a:xfrm rot="0">
            <a:off x="9559035" y="0"/>
            <a:ext cx="9795068" cy="10151311"/>
            <a:chOff x="0" y="0"/>
            <a:chExt cx="3446502" cy="3571850"/>
          </a:xfrm>
        </p:grpSpPr>
        <p:sp>
          <p:nvSpPr>
            <p:cNvPr name="Freeform 4" id="4"/>
            <p:cNvSpPr/>
            <p:nvPr/>
          </p:nvSpPr>
          <p:spPr>
            <a:xfrm flipH="false" flipV="false" rot="0">
              <a:off x="0" y="0"/>
              <a:ext cx="3446502" cy="3571851"/>
            </a:xfrm>
            <a:custGeom>
              <a:avLst/>
              <a:gdLst/>
              <a:ahLst/>
              <a:cxnLst/>
              <a:rect r="r" b="b" t="t" l="l"/>
              <a:pathLst>
                <a:path h="3571851" w="3446502">
                  <a:moveTo>
                    <a:pt x="0" y="0"/>
                  </a:moveTo>
                  <a:lnTo>
                    <a:pt x="3446502" y="0"/>
                  </a:lnTo>
                  <a:lnTo>
                    <a:pt x="3446502" y="3571851"/>
                  </a:lnTo>
                  <a:lnTo>
                    <a:pt x="0" y="3571851"/>
                  </a:lnTo>
                  <a:close/>
                </a:path>
              </a:pathLst>
            </a:custGeom>
            <a:solidFill>
              <a:srgbClr val="2C3240"/>
            </a:solidFill>
          </p:spPr>
        </p:sp>
        <p:sp>
          <p:nvSpPr>
            <p:cNvPr name="TextBox 5" id="5"/>
            <p:cNvSpPr txBox="true"/>
            <p:nvPr/>
          </p:nvSpPr>
          <p:spPr>
            <a:xfrm>
              <a:off x="0" y="-28575"/>
              <a:ext cx="3446502" cy="3600425"/>
            </a:xfrm>
            <a:prstGeom prst="rect">
              <a:avLst/>
            </a:prstGeom>
          </p:spPr>
          <p:txBody>
            <a:bodyPr anchor="ctr" rtlCol="false" tIns="50800" lIns="50800" bIns="50800" rIns="50800"/>
            <a:lstStyle/>
            <a:p>
              <a:pPr algn="ctr">
                <a:lnSpc>
                  <a:spcPts val="2590"/>
                </a:lnSpc>
              </a:pPr>
            </a:p>
          </p:txBody>
        </p:sp>
      </p:grpSp>
      <p:sp>
        <p:nvSpPr>
          <p:cNvPr name="TextBox 6" id="6"/>
          <p:cNvSpPr txBox="true"/>
          <p:nvPr/>
        </p:nvSpPr>
        <p:spPr>
          <a:xfrm rot="0">
            <a:off x="1028700" y="5440812"/>
            <a:ext cx="7681999" cy="1219200"/>
          </a:xfrm>
          <a:prstGeom prst="rect">
            <a:avLst/>
          </a:prstGeom>
        </p:spPr>
        <p:txBody>
          <a:bodyPr anchor="t" rtlCol="false" tIns="0" lIns="0" bIns="0" rIns="0">
            <a:spAutoFit/>
          </a:bodyPr>
          <a:lstStyle/>
          <a:p>
            <a:pPr>
              <a:lnSpc>
                <a:spcPts val="4751"/>
              </a:lnSpc>
            </a:pPr>
            <a:r>
              <a:rPr lang="en-US" sz="3959">
                <a:solidFill>
                  <a:srgbClr val="000000"/>
                </a:solidFill>
                <a:latin typeface="Now Bold"/>
              </a:rPr>
              <a:t>BENEFITS OF SALESFORCE</a:t>
            </a:r>
          </a:p>
          <a:p>
            <a:pPr marL="0" indent="0" lvl="0">
              <a:lnSpc>
                <a:spcPts val="4751"/>
              </a:lnSpc>
              <a:spcBef>
                <a:spcPct val="0"/>
              </a:spcBef>
            </a:pPr>
          </a:p>
        </p:txBody>
      </p:sp>
      <p:sp>
        <p:nvSpPr>
          <p:cNvPr name="TextBox 7" id="7"/>
          <p:cNvSpPr txBox="true"/>
          <p:nvPr/>
        </p:nvSpPr>
        <p:spPr>
          <a:xfrm rot="0">
            <a:off x="11371983" y="2088357"/>
            <a:ext cx="5005575" cy="491890"/>
          </a:xfrm>
          <a:prstGeom prst="rect">
            <a:avLst/>
          </a:prstGeom>
        </p:spPr>
        <p:txBody>
          <a:bodyPr anchor="t" rtlCol="false" tIns="0" lIns="0" bIns="0" rIns="0">
            <a:spAutoFit/>
          </a:bodyPr>
          <a:lstStyle/>
          <a:p>
            <a:pPr algn="ctr">
              <a:lnSpc>
                <a:spcPts val="4066"/>
              </a:lnSpc>
              <a:spcBef>
                <a:spcPct val="0"/>
              </a:spcBef>
            </a:pPr>
            <a:r>
              <a:rPr lang="en-US" sz="2904">
                <a:solidFill>
                  <a:srgbClr val="FFFFFF"/>
                </a:solidFill>
                <a:latin typeface="Open Sauce"/>
              </a:rPr>
              <a:t>1. Better Time Management </a:t>
            </a:r>
          </a:p>
        </p:txBody>
      </p:sp>
      <p:sp>
        <p:nvSpPr>
          <p:cNvPr name="TextBox 8" id="8"/>
          <p:cNvSpPr txBox="true"/>
          <p:nvPr/>
        </p:nvSpPr>
        <p:spPr>
          <a:xfrm rot="0">
            <a:off x="11371983" y="2957836"/>
            <a:ext cx="4392118" cy="491890"/>
          </a:xfrm>
          <a:prstGeom prst="rect">
            <a:avLst/>
          </a:prstGeom>
        </p:spPr>
        <p:txBody>
          <a:bodyPr anchor="t" rtlCol="false" tIns="0" lIns="0" bIns="0" rIns="0">
            <a:spAutoFit/>
          </a:bodyPr>
          <a:lstStyle/>
          <a:p>
            <a:pPr algn="ctr">
              <a:lnSpc>
                <a:spcPts val="4066"/>
              </a:lnSpc>
              <a:spcBef>
                <a:spcPct val="0"/>
              </a:spcBef>
            </a:pPr>
            <a:r>
              <a:rPr lang="en-US" sz="2904">
                <a:solidFill>
                  <a:srgbClr val="FFFFFF"/>
                </a:solidFill>
                <a:latin typeface="Open Sauce"/>
              </a:rPr>
              <a:t>2. Ultimate Accessibility </a:t>
            </a:r>
          </a:p>
        </p:txBody>
      </p:sp>
      <p:sp>
        <p:nvSpPr>
          <p:cNvPr name="TextBox 9" id="9"/>
          <p:cNvSpPr txBox="true"/>
          <p:nvPr/>
        </p:nvSpPr>
        <p:spPr>
          <a:xfrm rot="0">
            <a:off x="11371983" y="3826319"/>
            <a:ext cx="3974032" cy="491890"/>
          </a:xfrm>
          <a:prstGeom prst="rect">
            <a:avLst/>
          </a:prstGeom>
        </p:spPr>
        <p:txBody>
          <a:bodyPr anchor="t" rtlCol="false" tIns="0" lIns="0" bIns="0" rIns="0">
            <a:spAutoFit/>
          </a:bodyPr>
          <a:lstStyle/>
          <a:p>
            <a:pPr algn="ctr">
              <a:lnSpc>
                <a:spcPts val="4066"/>
              </a:lnSpc>
              <a:spcBef>
                <a:spcPct val="0"/>
              </a:spcBef>
            </a:pPr>
            <a:r>
              <a:rPr lang="en-US" sz="2904">
                <a:solidFill>
                  <a:srgbClr val="FFFFFF"/>
                </a:solidFill>
                <a:latin typeface="Open Sauce"/>
              </a:rPr>
              <a:t>3. Increased Revenue </a:t>
            </a:r>
          </a:p>
        </p:txBody>
      </p:sp>
      <p:sp>
        <p:nvSpPr>
          <p:cNvPr name="TextBox 10" id="10"/>
          <p:cNvSpPr txBox="true"/>
          <p:nvPr/>
        </p:nvSpPr>
        <p:spPr>
          <a:xfrm rot="0">
            <a:off x="11371983" y="4694802"/>
            <a:ext cx="5887317" cy="491890"/>
          </a:xfrm>
          <a:prstGeom prst="rect">
            <a:avLst/>
          </a:prstGeom>
        </p:spPr>
        <p:txBody>
          <a:bodyPr anchor="t" rtlCol="false" tIns="0" lIns="0" bIns="0" rIns="0">
            <a:spAutoFit/>
          </a:bodyPr>
          <a:lstStyle/>
          <a:p>
            <a:pPr algn="ctr">
              <a:lnSpc>
                <a:spcPts val="4066"/>
              </a:lnSpc>
              <a:spcBef>
                <a:spcPct val="0"/>
              </a:spcBef>
            </a:pPr>
            <a:r>
              <a:rPr lang="en-US" sz="2904">
                <a:solidFill>
                  <a:srgbClr val="FFFFFF"/>
                </a:solidFill>
                <a:latin typeface="Open Sauce"/>
              </a:rPr>
              <a:t>4. Greater Customer Satisfaction</a:t>
            </a:r>
          </a:p>
        </p:txBody>
      </p:sp>
      <p:sp>
        <p:nvSpPr>
          <p:cNvPr name="TextBox 11" id="11"/>
          <p:cNvSpPr txBox="true"/>
          <p:nvPr/>
        </p:nvSpPr>
        <p:spPr>
          <a:xfrm rot="0">
            <a:off x="11404467" y="5563285"/>
            <a:ext cx="4973091" cy="491890"/>
          </a:xfrm>
          <a:prstGeom prst="rect">
            <a:avLst/>
          </a:prstGeom>
        </p:spPr>
        <p:txBody>
          <a:bodyPr anchor="t" rtlCol="false" tIns="0" lIns="0" bIns="0" rIns="0">
            <a:spAutoFit/>
          </a:bodyPr>
          <a:lstStyle/>
          <a:p>
            <a:pPr algn="ctr">
              <a:lnSpc>
                <a:spcPts val="4066"/>
              </a:lnSpc>
              <a:spcBef>
                <a:spcPct val="0"/>
              </a:spcBef>
            </a:pPr>
            <a:r>
              <a:rPr lang="en-US" sz="2904">
                <a:solidFill>
                  <a:srgbClr val="FFFFFF"/>
                </a:solidFill>
                <a:latin typeface="Open Sauce"/>
              </a:rPr>
              <a:t>5. Simple Account Planning </a:t>
            </a:r>
          </a:p>
        </p:txBody>
      </p:sp>
      <p:sp>
        <p:nvSpPr>
          <p:cNvPr name="TextBox 12" id="12"/>
          <p:cNvSpPr txBox="true"/>
          <p:nvPr/>
        </p:nvSpPr>
        <p:spPr>
          <a:xfrm rot="0">
            <a:off x="11404467" y="6431767"/>
            <a:ext cx="3665084" cy="491890"/>
          </a:xfrm>
          <a:prstGeom prst="rect">
            <a:avLst/>
          </a:prstGeom>
        </p:spPr>
        <p:txBody>
          <a:bodyPr anchor="t" rtlCol="false" tIns="0" lIns="0" bIns="0" rIns="0">
            <a:spAutoFit/>
          </a:bodyPr>
          <a:lstStyle/>
          <a:p>
            <a:pPr algn="ctr">
              <a:lnSpc>
                <a:spcPts val="4066"/>
              </a:lnSpc>
              <a:spcBef>
                <a:spcPct val="0"/>
              </a:spcBef>
            </a:pPr>
            <a:r>
              <a:rPr lang="en-US" sz="2904">
                <a:solidFill>
                  <a:srgbClr val="FFFFFF"/>
                </a:solidFill>
                <a:latin typeface="Open Sauce"/>
              </a:rPr>
              <a:t>6. Trusted Reporting</a:t>
            </a:r>
          </a:p>
        </p:txBody>
      </p:sp>
      <p:sp>
        <p:nvSpPr>
          <p:cNvPr name="TextBox 13" id="13"/>
          <p:cNvSpPr txBox="true"/>
          <p:nvPr/>
        </p:nvSpPr>
        <p:spPr>
          <a:xfrm rot="0">
            <a:off x="11371983" y="7300250"/>
            <a:ext cx="5831463" cy="491890"/>
          </a:xfrm>
          <a:prstGeom prst="rect">
            <a:avLst/>
          </a:prstGeom>
        </p:spPr>
        <p:txBody>
          <a:bodyPr anchor="t" rtlCol="false" tIns="0" lIns="0" bIns="0" rIns="0">
            <a:spAutoFit/>
          </a:bodyPr>
          <a:lstStyle/>
          <a:p>
            <a:pPr algn="ctr">
              <a:lnSpc>
                <a:spcPts val="4066"/>
              </a:lnSpc>
              <a:spcBef>
                <a:spcPct val="0"/>
              </a:spcBef>
            </a:pPr>
            <a:r>
              <a:rPr lang="en-US" sz="2904">
                <a:solidFill>
                  <a:srgbClr val="FFFFFF"/>
                </a:solidFill>
                <a:latin typeface="Open Sauce"/>
              </a:rPr>
              <a:t>7. Improved Team Collaboration </a:t>
            </a:r>
          </a:p>
        </p:txBody>
      </p:sp>
      <p:sp>
        <p:nvSpPr>
          <p:cNvPr name="Freeform 14" id="14"/>
          <p:cNvSpPr/>
          <p:nvPr/>
        </p:nvSpPr>
        <p:spPr>
          <a:xfrm flipH="false" flipV="false" rot="0">
            <a:off x="2653644" y="2056117"/>
            <a:ext cx="3842998" cy="2695835"/>
          </a:xfrm>
          <a:custGeom>
            <a:avLst/>
            <a:gdLst/>
            <a:ahLst/>
            <a:cxnLst/>
            <a:rect r="r" b="b" t="t" l="l"/>
            <a:pathLst>
              <a:path h="2695835" w="3842998">
                <a:moveTo>
                  <a:pt x="0" y="0"/>
                </a:moveTo>
                <a:lnTo>
                  <a:pt x="3842998" y="0"/>
                </a:lnTo>
                <a:lnTo>
                  <a:pt x="3842998" y="2695835"/>
                </a:lnTo>
                <a:lnTo>
                  <a:pt x="0" y="2695835"/>
                </a:lnTo>
                <a:lnTo>
                  <a:pt x="0" y="0"/>
                </a:lnTo>
                <a:close/>
              </a:path>
            </a:pathLst>
          </a:custGeom>
          <a:blipFill>
            <a:blip r:embed="rId3"/>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4206526" y="9047080"/>
            <a:ext cx="10554120" cy="960956"/>
          </a:xfrm>
          <a:custGeom>
            <a:avLst/>
            <a:gdLst/>
            <a:ahLst/>
            <a:cxnLst/>
            <a:rect r="r" b="b" t="t" l="l"/>
            <a:pathLst>
              <a:path h="960956" w="10554120">
                <a:moveTo>
                  <a:pt x="0" y="0"/>
                </a:moveTo>
                <a:lnTo>
                  <a:pt x="10554120" y="0"/>
                </a:lnTo>
                <a:lnTo>
                  <a:pt x="10554120" y="960956"/>
                </a:lnTo>
                <a:lnTo>
                  <a:pt x="0" y="960956"/>
                </a:lnTo>
                <a:lnTo>
                  <a:pt x="0" y="0"/>
                </a:lnTo>
                <a:close/>
              </a:path>
            </a:pathLst>
          </a:custGeom>
          <a:blipFill>
            <a:blip r:embed="rId3"/>
            <a:stretch>
              <a:fillRect l="0" t="-116912" r="0" b="0"/>
            </a:stretch>
          </a:blipFill>
        </p:spPr>
      </p:sp>
      <p:grpSp>
        <p:nvGrpSpPr>
          <p:cNvPr name="Group 4" id="4"/>
          <p:cNvGrpSpPr/>
          <p:nvPr/>
        </p:nvGrpSpPr>
        <p:grpSpPr>
          <a:xfrm rot="0">
            <a:off x="3866940" y="795881"/>
            <a:ext cx="10554120" cy="7885473"/>
            <a:chOff x="0" y="0"/>
            <a:chExt cx="14072160" cy="10513965"/>
          </a:xfrm>
        </p:grpSpPr>
        <p:grpSp>
          <p:nvGrpSpPr>
            <p:cNvPr name="Group 5" id="5"/>
            <p:cNvGrpSpPr/>
            <p:nvPr/>
          </p:nvGrpSpPr>
          <p:grpSpPr>
            <a:xfrm rot="0">
              <a:off x="0" y="0"/>
              <a:ext cx="14072160" cy="10513965"/>
              <a:chOff x="0" y="0"/>
              <a:chExt cx="3345454" cy="2499544"/>
            </a:xfrm>
          </p:grpSpPr>
          <p:sp>
            <p:nvSpPr>
              <p:cNvPr name="Freeform 6" id="6"/>
              <p:cNvSpPr/>
              <p:nvPr/>
            </p:nvSpPr>
            <p:spPr>
              <a:xfrm flipH="false" flipV="false" rot="0">
                <a:off x="0" y="0"/>
                <a:ext cx="3345454" cy="2499544"/>
              </a:xfrm>
              <a:custGeom>
                <a:avLst/>
                <a:gdLst/>
                <a:ahLst/>
                <a:cxnLst/>
                <a:rect r="r" b="b" t="t" l="l"/>
                <a:pathLst>
                  <a:path h="2499544" w="3345454">
                    <a:moveTo>
                      <a:pt x="9536" y="0"/>
                    </a:moveTo>
                    <a:lnTo>
                      <a:pt x="3335917" y="0"/>
                    </a:lnTo>
                    <a:cubicBezTo>
                      <a:pt x="3338447" y="0"/>
                      <a:pt x="3340872" y="1005"/>
                      <a:pt x="3342660" y="2793"/>
                    </a:cubicBezTo>
                    <a:cubicBezTo>
                      <a:pt x="3344449" y="4581"/>
                      <a:pt x="3345454" y="7007"/>
                      <a:pt x="3345454" y="9536"/>
                    </a:cubicBezTo>
                    <a:lnTo>
                      <a:pt x="3345454" y="2490008"/>
                    </a:lnTo>
                    <a:cubicBezTo>
                      <a:pt x="3345454" y="2492537"/>
                      <a:pt x="3344449" y="2494963"/>
                      <a:pt x="3342660" y="2496751"/>
                    </a:cubicBezTo>
                    <a:cubicBezTo>
                      <a:pt x="3340872" y="2498539"/>
                      <a:pt x="3338447" y="2499544"/>
                      <a:pt x="3335917" y="2499544"/>
                    </a:cubicBezTo>
                    <a:lnTo>
                      <a:pt x="9536" y="2499544"/>
                    </a:lnTo>
                    <a:cubicBezTo>
                      <a:pt x="7007" y="2499544"/>
                      <a:pt x="4581" y="2498539"/>
                      <a:pt x="2793" y="2496751"/>
                    </a:cubicBezTo>
                    <a:cubicBezTo>
                      <a:pt x="1005" y="2494963"/>
                      <a:pt x="0" y="2492537"/>
                      <a:pt x="0" y="2490008"/>
                    </a:cubicBezTo>
                    <a:lnTo>
                      <a:pt x="0" y="9536"/>
                    </a:lnTo>
                    <a:cubicBezTo>
                      <a:pt x="0" y="7007"/>
                      <a:pt x="1005" y="4581"/>
                      <a:pt x="2793" y="2793"/>
                    </a:cubicBezTo>
                    <a:cubicBezTo>
                      <a:pt x="4581" y="1005"/>
                      <a:pt x="7007" y="0"/>
                      <a:pt x="9536" y="0"/>
                    </a:cubicBezTo>
                    <a:close/>
                  </a:path>
                </a:pathLst>
              </a:custGeom>
              <a:solidFill>
                <a:srgbClr val="FFFFFF"/>
              </a:solidFill>
              <a:ln w="19050" cap="sq">
                <a:solidFill>
                  <a:srgbClr val="084C6E"/>
                </a:solidFill>
                <a:prstDash val="solid"/>
                <a:miter/>
              </a:ln>
            </p:spPr>
          </p:sp>
          <p:sp>
            <p:nvSpPr>
              <p:cNvPr name="TextBox 7" id="7"/>
              <p:cNvSpPr txBox="true"/>
              <p:nvPr/>
            </p:nvSpPr>
            <p:spPr>
              <a:xfrm>
                <a:off x="0" y="-28575"/>
                <a:ext cx="3345454" cy="2528119"/>
              </a:xfrm>
              <a:prstGeom prst="rect">
                <a:avLst/>
              </a:prstGeom>
            </p:spPr>
            <p:txBody>
              <a:bodyPr anchor="ctr" rtlCol="false" tIns="50800" lIns="50800" bIns="50800" rIns="50800"/>
              <a:lstStyle/>
              <a:p>
                <a:pPr algn="ctr">
                  <a:lnSpc>
                    <a:spcPts val="2590"/>
                  </a:lnSpc>
                </a:pPr>
              </a:p>
            </p:txBody>
          </p:sp>
        </p:grpSp>
        <p:grpSp>
          <p:nvGrpSpPr>
            <p:cNvPr name="Group 8" id="8"/>
            <p:cNvGrpSpPr/>
            <p:nvPr/>
          </p:nvGrpSpPr>
          <p:grpSpPr>
            <a:xfrm rot="0">
              <a:off x="6024891" y="4218190"/>
              <a:ext cx="1646858" cy="1404173"/>
              <a:chOff x="0" y="0"/>
              <a:chExt cx="819223" cy="698500"/>
            </a:xfrm>
          </p:grpSpPr>
          <p:sp>
            <p:nvSpPr>
              <p:cNvPr name="Freeform 9" id="9"/>
              <p:cNvSpPr/>
              <p:nvPr/>
            </p:nvSpPr>
            <p:spPr>
              <a:xfrm flipH="false" flipV="false" rot="0">
                <a:off x="0" y="0"/>
                <a:ext cx="819223" cy="698500"/>
              </a:xfrm>
              <a:custGeom>
                <a:avLst/>
                <a:gdLst/>
                <a:ahLst/>
                <a:cxnLst/>
                <a:rect r="r" b="b" t="t" l="l"/>
                <a:pathLst>
                  <a:path h="698500" w="819223">
                    <a:moveTo>
                      <a:pt x="819223" y="349250"/>
                    </a:moveTo>
                    <a:lnTo>
                      <a:pt x="616023" y="698500"/>
                    </a:lnTo>
                    <a:lnTo>
                      <a:pt x="203200" y="698500"/>
                    </a:lnTo>
                    <a:lnTo>
                      <a:pt x="0" y="349250"/>
                    </a:lnTo>
                    <a:lnTo>
                      <a:pt x="203200" y="0"/>
                    </a:lnTo>
                    <a:lnTo>
                      <a:pt x="616023" y="0"/>
                    </a:lnTo>
                    <a:lnTo>
                      <a:pt x="819223" y="349250"/>
                    </a:lnTo>
                    <a:close/>
                  </a:path>
                </a:pathLst>
              </a:custGeom>
              <a:gradFill rotWithShape="true">
                <a:gsLst>
                  <a:gs pos="0">
                    <a:srgbClr val="00569E">
                      <a:alpha val="100000"/>
                    </a:srgbClr>
                  </a:gs>
                  <a:gs pos="100000">
                    <a:srgbClr val="00B5F8">
                      <a:alpha val="100000"/>
                    </a:srgbClr>
                  </a:gs>
                </a:gsLst>
                <a:path path="circle">
                  <a:fillToRect l="0" r="100000" t="0" b="100000"/>
                </a:path>
                <a:tileRect r="0" l="-100000" b="0" t="-100000"/>
              </a:gradFill>
              <a:ln cap="sq">
                <a:noFill/>
                <a:prstDash val="solid"/>
                <a:miter/>
              </a:ln>
            </p:spPr>
          </p:sp>
          <p:sp>
            <p:nvSpPr>
              <p:cNvPr name="TextBox 10" id="10"/>
              <p:cNvSpPr txBox="true"/>
              <p:nvPr/>
            </p:nvSpPr>
            <p:spPr>
              <a:xfrm>
                <a:off x="114300" y="-19050"/>
                <a:ext cx="590623" cy="717550"/>
              </a:xfrm>
              <a:prstGeom prst="rect">
                <a:avLst/>
              </a:prstGeom>
            </p:spPr>
            <p:txBody>
              <a:bodyPr anchor="ctr" rtlCol="false" tIns="50800" lIns="50800" bIns="50800" rIns="50800"/>
              <a:lstStyle/>
              <a:p>
                <a:pPr algn="ctr">
                  <a:lnSpc>
                    <a:spcPts val="2859"/>
                  </a:lnSpc>
                </a:pPr>
              </a:p>
            </p:txBody>
          </p:sp>
        </p:grpSp>
        <p:grpSp>
          <p:nvGrpSpPr>
            <p:cNvPr name="Group 11" id="11"/>
            <p:cNvGrpSpPr/>
            <p:nvPr/>
          </p:nvGrpSpPr>
          <p:grpSpPr>
            <a:xfrm rot="0">
              <a:off x="6056554" y="5999318"/>
              <a:ext cx="1646858" cy="1404173"/>
              <a:chOff x="0" y="0"/>
              <a:chExt cx="819223" cy="698500"/>
            </a:xfrm>
          </p:grpSpPr>
          <p:sp>
            <p:nvSpPr>
              <p:cNvPr name="Freeform 12" id="12"/>
              <p:cNvSpPr/>
              <p:nvPr/>
            </p:nvSpPr>
            <p:spPr>
              <a:xfrm flipH="false" flipV="false" rot="0">
                <a:off x="0" y="0"/>
                <a:ext cx="819223" cy="698500"/>
              </a:xfrm>
              <a:custGeom>
                <a:avLst/>
                <a:gdLst/>
                <a:ahLst/>
                <a:cxnLst/>
                <a:rect r="r" b="b" t="t" l="l"/>
                <a:pathLst>
                  <a:path h="698500" w="819223">
                    <a:moveTo>
                      <a:pt x="819223" y="349250"/>
                    </a:moveTo>
                    <a:lnTo>
                      <a:pt x="616023" y="698500"/>
                    </a:lnTo>
                    <a:lnTo>
                      <a:pt x="203200" y="698500"/>
                    </a:lnTo>
                    <a:lnTo>
                      <a:pt x="0" y="349250"/>
                    </a:lnTo>
                    <a:lnTo>
                      <a:pt x="203200" y="0"/>
                    </a:lnTo>
                    <a:lnTo>
                      <a:pt x="616023" y="0"/>
                    </a:lnTo>
                    <a:lnTo>
                      <a:pt x="819223" y="349250"/>
                    </a:lnTo>
                    <a:close/>
                  </a:path>
                </a:pathLst>
              </a:custGeom>
              <a:gradFill rotWithShape="true">
                <a:gsLst>
                  <a:gs pos="0">
                    <a:srgbClr val="00569E">
                      <a:alpha val="100000"/>
                    </a:srgbClr>
                  </a:gs>
                  <a:gs pos="100000">
                    <a:srgbClr val="00B5F8">
                      <a:alpha val="100000"/>
                    </a:srgbClr>
                  </a:gs>
                </a:gsLst>
                <a:path path="circle">
                  <a:fillToRect l="0" r="100000" t="0" b="100000"/>
                </a:path>
                <a:tileRect r="0" l="-100000" b="0" t="-100000"/>
              </a:gradFill>
              <a:ln cap="sq">
                <a:noFill/>
                <a:prstDash val="solid"/>
                <a:miter/>
              </a:ln>
            </p:spPr>
          </p:sp>
          <p:sp>
            <p:nvSpPr>
              <p:cNvPr name="TextBox 13" id="13"/>
              <p:cNvSpPr txBox="true"/>
              <p:nvPr/>
            </p:nvSpPr>
            <p:spPr>
              <a:xfrm>
                <a:off x="114300" y="-19050"/>
                <a:ext cx="590623" cy="717550"/>
              </a:xfrm>
              <a:prstGeom prst="rect">
                <a:avLst/>
              </a:prstGeom>
            </p:spPr>
            <p:txBody>
              <a:bodyPr anchor="ctr" rtlCol="false" tIns="50800" lIns="50800" bIns="50800" rIns="50800"/>
              <a:lstStyle/>
              <a:p>
                <a:pPr algn="ctr">
                  <a:lnSpc>
                    <a:spcPts val="2859"/>
                  </a:lnSpc>
                </a:pPr>
              </a:p>
            </p:txBody>
          </p:sp>
        </p:grpSp>
        <p:grpSp>
          <p:nvGrpSpPr>
            <p:cNvPr name="Group 14" id="14"/>
            <p:cNvGrpSpPr/>
            <p:nvPr/>
          </p:nvGrpSpPr>
          <p:grpSpPr>
            <a:xfrm rot="0">
              <a:off x="6139434" y="8104415"/>
              <a:ext cx="1646858" cy="1404173"/>
              <a:chOff x="0" y="0"/>
              <a:chExt cx="819223" cy="698500"/>
            </a:xfrm>
          </p:grpSpPr>
          <p:sp>
            <p:nvSpPr>
              <p:cNvPr name="Freeform 15" id="15"/>
              <p:cNvSpPr/>
              <p:nvPr/>
            </p:nvSpPr>
            <p:spPr>
              <a:xfrm flipH="false" flipV="false" rot="0">
                <a:off x="0" y="0"/>
                <a:ext cx="819223" cy="698500"/>
              </a:xfrm>
              <a:custGeom>
                <a:avLst/>
                <a:gdLst/>
                <a:ahLst/>
                <a:cxnLst/>
                <a:rect r="r" b="b" t="t" l="l"/>
                <a:pathLst>
                  <a:path h="698500" w="819223">
                    <a:moveTo>
                      <a:pt x="819223" y="349250"/>
                    </a:moveTo>
                    <a:lnTo>
                      <a:pt x="616023" y="698500"/>
                    </a:lnTo>
                    <a:lnTo>
                      <a:pt x="203200" y="698500"/>
                    </a:lnTo>
                    <a:lnTo>
                      <a:pt x="0" y="349250"/>
                    </a:lnTo>
                    <a:lnTo>
                      <a:pt x="203200" y="0"/>
                    </a:lnTo>
                    <a:lnTo>
                      <a:pt x="616023" y="0"/>
                    </a:lnTo>
                    <a:lnTo>
                      <a:pt x="819223" y="349250"/>
                    </a:lnTo>
                    <a:close/>
                  </a:path>
                </a:pathLst>
              </a:custGeom>
              <a:gradFill rotWithShape="true">
                <a:gsLst>
                  <a:gs pos="0">
                    <a:srgbClr val="00569E">
                      <a:alpha val="100000"/>
                    </a:srgbClr>
                  </a:gs>
                  <a:gs pos="100000">
                    <a:srgbClr val="00B5F8">
                      <a:alpha val="100000"/>
                    </a:srgbClr>
                  </a:gs>
                </a:gsLst>
                <a:path path="circle">
                  <a:fillToRect l="0" r="100000" t="0" b="100000"/>
                </a:path>
                <a:tileRect r="0" l="-100000" b="0" t="-100000"/>
              </a:gradFill>
              <a:ln cap="sq">
                <a:noFill/>
                <a:prstDash val="solid"/>
                <a:miter/>
              </a:ln>
            </p:spPr>
          </p:sp>
          <p:sp>
            <p:nvSpPr>
              <p:cNvPr name="TextBox 16" id="16"/>
              <p:cNvSpPr txBox="true"/>
              <p:nvPr/>
            </p:nvSpPr>
            <p:spPr>
              <a:xfrm>
                <a:off x="114300" y="-19050"/>
                <a:ext cx="590623" cy="717550"/>
              </a:xfrm>
              <a:prstGeom prst="rect">
                <a:avLst/>
              </a:prstGeom>
            </p:spPr>
            <p:txBody>
              <a:bodyPr anchor="ctr" rtlCol="false" tIns="50800" lIns="50800" bIns="50800" rIns="50800"/>
              <a:lstStyle/>
              <a:p>
                <a:pPr algn="ctr">
                  <a:lnSpc>
                    <a:spcPts val="2859"/>
                  </a:lnSpc>
                </a:pPr>
              </a:p>
            </p:txBody>
          </p:sp>
        </p:grpSp>
        <p:sp>
          <p:nvSpPr>
            <p:cNvPr name="Freeform 17" id="17"/>
            <p:cNvSpPr/>
            <p:nvPr/>
          </p:nvSpPr>
          <p:spPr>
            <a:xfrm flipH="false" flipV="false" rot="0">
              <a:off x="80996" y="3799454"/>
              <a:ext cx="6115501" cy="5490765"/>
            </a:xfrm>
            <a:custGeom>
              <a:avLst/>
              <a:gdLst/>
              <a:ahLst/>
              <a:cxnLst/>
              <a:rect r="r" b="b" t="t" l="l"/>
              <a:pathLst>
                <a:path h="5490765" w="6115501">
                  <a:moveTo>
                    <a:pt x="0" y="0"/>
                  </a:moveTo>
                  <a:lnTo>
                    <a:pt x="6115501" y="0"/>
                  </a:lnTo>
                  <a:lnTo>
                    <a:pt x="6115501" y="5490765"/>
                  </a:lnTo>
                  <a:lnTo>
                    <a:pt x="0" y="5490765"/>
                  </a:lnTo>
                  <a:lnTo>
                    <a:pt x="0" y="0"/>
                  </a:lnTo>
                  <a:close/>
                </a:path>
              </a:pathLst>
            </a:custGeom>
            <a:blipFill>
              <a:blip r:embed="rId4"/>
              <a:stretch>
                <a:fillRect l="-79568" t="0" r="0" b="0"/>
              </a:stretch>
            </a:blipFill>
          </p:spPr>
        </p:sp>
        <p:sp>
          <p:nvSpPr>
            <p:cNvPr name="TextBox 18" id="18"/>
            <p:cNvSpPr txBox="true"/>
            <p:nvPr/>
          </p:nvSpPr>
          <p:spPr>
            <a:xfrm rot="0">
              <a:off x="768748" y="1228075"/>
              <a:ext cx="12548171" cy="927100"/>
            </a:xfrm>
            <a:prstGeom prst="rect">
              <a:avLst/>
            </a:prstGeom>
          </p:spPr>
          <p:txBody>
            <a:bodyPr anchor="t" rtlCol="false" tIns="0" lIns="0" bIns="0" rIns="0">
              <a:spAutoFit/>
            </a:bodyPr>
            <a:lstStyle/>
            <a:p>
              <a:pPr algn="ctr" marL="0" indent="0" lvl="0">
                <a:lnSpc>
                  <a:spcPts val="5481"/>
                </a:lnSpc>
                <a:spcBef>
                  <a:spcPct val="0"/>
                </a:spcBef>
              </a:pPr>
              <a:r>
                <a:rPr lang="en-US" sz="4567">
                  <a:solidFill>
                    <a:srgbClr val="00569E"/>
                  </a:solidFill>
                  <a:latin typeface="Now Bold"/>
                </a:rPr>
                <a:t>SALESFORCE ARCHITECTURE</a:t>
              </a:r>
            </a:p>
          </p:txBody>
        </p:sp>
        <p:sp>
          <p:nvSpPr>
            <p:cNvPr name="TextBox 19" id="19"/>
            <p:cNvSpPr txBox="true"/>
            <p:nvPr/>
          </p:nvSpPr>
          <p:spPr>
            <a:xfrm rot="0">
              <a:off x="6139434" y="4484934"/>
              <a:ext cx="1385378" cy="870685"/>
            </a:xfrm>
            <a:prstGeom prst="rect">
              <a:avLst/>
            </a:prstGeom>
          </p:spPr>
          <p:txBody>
            <a:bodyPr anchor="t" rtlCol="false" tIns="0" lIns="0" bIns="0" rIns="0">
              <a:spAutoFit/>
            </a:bodyPr>
            <a:lstStyle/>
            <a:p>
              <a:pPr algn="ctr" marL="0" indent="0" lvl="0">
                <a:lnSpc>
                  <a:spcPts val="5194"/>
                </a:lnSpc>
                <a:spcBef>
                  <a:spcPct val="0"/>
                </a:spcBef>
              </a:pPr>
              <a:r>
                <a:rPr lang="en-US" sz="4328">
                  <a:solidFill>
                    <a:srgbClr val="FFFFFF"/>
                  </a:solidFill>
                  <a:latin typeface="Canva Sans Bold"/>
                </a:rPr>
                <a:t>01</a:t>
              </a:r>
            </a:p>
          </p:txBody>
        </p:sp>
        <p:sp>
          <p:nvSpPr>
            <p:cNvPr name="TextBox 20" id="20"/>
            <p:cNvSpPr txBox="true"/>
            <p:nvPr/>
          </p:nvSpPr>
          <p:spPr>
            <a:xfrm rot="0">
              <a:off x="7613012" y="4118894"/>
              <a:ext cx="5703907" cy="1447498"/>
            </a:xfrm>
            <a:prstGeom prst="rect">
              <a:avLst/>
            </a:prstGeom>
          </p:spPr>
          <p:txBody>
            <a:bodyPr anchor="t" rtlCol="false" tIns="0" lIns="0" bIns="0" rIns="0">
              <a:spAutoFit/>
            </a:bodyPr>
            <a:lstStyle/>
            <a:p>
              <a:pPr marL="346016" indent="-173008" lvl="1">
                <a:lnSpc>
                  <a:spcPts val="2243"/>
                </a:lnSpc>
                <a:buFont typeface="Arial"/>
                <a:buChar char="•"/>
              </a:pPr>
              <a:r>
                <a:rPr lang="en-US" sz="1602" spc="-40">
                  <a:solidFill>
                    <a:srgbClr val="084C6E"/>
                  </a:solidFill>
                  <a:latin typeface="Canva Sans"/>
                </a:rPr>
                <a:t>Multi-tenant. Speaking about a multi-tenant architecture, there is a single shared application service to several clients. This makes it cost-effective.</a:t>
              </a:r>
            </a:p>
          </p:txBody>
        </p:sp>
        <p:sp>
          <p:nvSpPr>
            <p:cNvPr name="TextBox 21" id="21"/>
            <p:cNvSpPr txBox="true"/>
            <p:nvPr/>
          </p:nvSpPr>
          <p:spPr>
            <a:xfrm rot="0">
              <a:off x="6171097" y="6266062"/>
              <a:ext cx="1385378" cy="870685"/>
            </a:xfrm>
            <a:prstGeom prst="rect">
              <a:avLst/>
            </a:prstGeom>
          </p:spPr>
          <p:txBody>
            <a:bodyPr anchor="t" rtlCol="false" tIns="0" lIns="0" bIns="0" rIns="0">
              <a:spAutoFit/>
            </a:bodyPr>
            <a:lstStyle/>
            <a:p>
              <a:pPr algn="ctr" marL="0" indent="0" lvl="0">
                <a:lnSpc>
                  <a:spcPts val="5194"/>
                </a:lnSpc>
                <a:spcBef>
                  <a:spcPct val="0"/>
                </a:spcBef>
              </a:pPr>
              <a:r>
                <a:rPr lang="en-US" sz="4328">
                  <a:solidFill>
                    <a:srgbClr val="FFFFFF"/>
                  </a:solidFill>
                  <a:latin typeface="Canva Sans Bold"/>
                </a:rPr>
                <a:t>02</a:t>
              </a:r>
            </a:p>
          </p:txBody>
        </p:sp>
        <p:sp>
          <p:nvSpPr>
            <p:cNvPr name="TextBox 22" id="22"/>
            <p:cNvSpPr txBox="true"/>
            <p:nvPr/>
          </p:nvSpPr>
          <p:spPr>
            <a:xfrm rot="0">
              <a:off x="6270174" y="8371159"/>
              <a:ext cx="1385378" cy="870685"/>
            </a:xfrm>
            <a:prstGeom prst="rect">
              <a:avLst/>
            </a:prstGeom>
          </p:spPr>
          <p:txBody>
            <a:bodyPr anchor="t" rtlCol="false" tIns="0" lIns="0" bIns="0" rIns="0">
              <a:spAutoFit/>
            </a:bodyPr>
            <a:lstStyle/>
            <a:p>
              <a:pPr algn="ctr" marL="0" indent="0" lvl="0">
                <a:lnSpc>
                  <a:spcPts val="5194"/>
                </a:lnSpc>
                <a:spcBef>
                  <a:spcPct val="0"/>
                </a:spcBef>
              </a:pPr>
              <a:r>
                <a:rPr lang="en-US" sz="4328">
                  <a:solidFill>
                    <a:srgbClr val="FFFFFF"/>
                  </a:solidFill>
                  <a:latin typeface="Canva Sans Bold"/>
                </a:rPr>
                <a:t>03</a:t>
              </a:r>
            </a:p>
          </p:txBody>
        </p:sp>
        <p:sp>
          <p:nvSpPr>
            <p:cNvPr name="TextBox 23" id="23"/>
            <p:cNvSpPr txBox="true"/>
            <p:nvPr/>
          </p:nvSpPr>
          <p:spPr>
            <a:xfrm rot="0">
              <a:off x="7703411" y="6030410"/>
              <a:ext cx="6026540" cy="1815798"/>
            </a:xfrm>
            <a:prstGeom prst="rect">
              <a:avLst/>
            </a:prstGeom>
          </p:spPr>
          <p:txBody>
            <a:bodyPr anchor="t" rtlCol="false" tIns="0" lIns="0" bIns="0" rIns="0">
              <a:spAutoFit/>
            </a:bodyPr>
            <a:lstStyle/>
            <a:p>
              <a:pPr marL="346016" indent="-173008" lvl="1">
                <a:lnSpc>
                  <a:spcPts val="2243"/>
                </a:lnSpc>
                <a:buFont typeface="Arial"/>
                <a:buChar char="•"/>
              </a:pPr>
              <a:r>
                <a:rPr lang="en-US" sz="1602" spc="-40">
                  <a:solidFill>
                    <a:srgbClr val="084C6E"/>
                  </a:solidFill>
                  <a:latin typeface="Canva Sans"/>
                </a:rPr>
                <a:t>Metadata: Salesforce uses a metadata-driven development model. This allows developers to only focus on building the application. This metadata-driven platform makes customization and scaling up easy.</a:t>
              </a:r>
            </a:p>
          </p:txBody>
        </p:sp>
        <p:sp>
          <p:nvSpPr>
            <p:cNvPr name="TextBox 24" id="24"/>
            <p:cNvSpPr txBox="true"/>
            <p:nvPr/>
          </p:nvSpPr>
          <p:spPr>
            <a:xfrm rot="0">
              <a:off x="7847456" y="8183883"/>
              <a:ext cx="5703907" cy="2184098"/>
            </a:xfrm>
            <a:prstGeom prst="rect">
              <a:avLst/>
            </a:prstGeom>
          </p:spPr>
          <p:txBody>
            <a:bodyPr anchor="t" rtlCol="false" tIns="0" lIns="0" bIns="0" rIns="0">
              <a:spAutoFit/>
            </a:bodyPr>
            <a:lstStyle/>
            <a:p>
              <a:pPr marL="346016" indent="-173008" lvl="1">
                <a:lnSpc>
                  <a:spcPts val="2243"/>
                </a:lnSpc>
                <a:buFont typeface="Arial"/>
                <a:buChar char="•"/>
              </a:pPr>
              <a:r>
                <a:rPr lang="en-US" sz="1602" spc="-40">
                  <a:solidFill>
                    <a:srgbClr val="084C6E"/>
                  </a:solidFill>
                  <a:latin typeface="Canva Sans"/>
                </a:rPr>
                <a:t>API: Salesforce provides a powerful source of APIs. This helps in developing and customizing the Salesforce1 Mobile App. Every feature of the Salesforce design has been planned and implemented precisely</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923865">
            <a:off x="-2984685" y="1184351"/>
            <a:ext cx="15802157" cy="9423832"/>
          </a:xfrm>
          <a:custGeom>
            <a:avLst/>
            <a:gdLst/>
            <a:ahLst/>
            <a:cxnLst/>
            <a:rect r="r" b="b" t="t" l="l"/>
            <a:pathLst>
              <a:path h="9423832" w="15802157">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8046708" y="385825"/>
            <a:ext cx="11245538" cy="9778557"/>
            <a:chOff x="0" y="0"/>
            <a:chExt cx="2961788" cy="2575423"/>
          </a:xfrm>
        </p:grpSpPr>
        <p:sp>
          <p:nvSpPr>
            <p:cNvPr name="Freeform 4" id="4"/>
            <p:cNvSpPr/>
            <p:nvPr/>
          </p:nvSpPr>
          <p:spPr>
            <a:xfrm flipH="false" flipV="false" rot="0">
              <a:off x="0" y="0"/>
              <a:ext cx="2961788" cy="2575422"/>
            </a:xfrm>
            <a:custGeom>
              <a:avLst/>
              <a:gdLst/>
              <a:ahLst/>
              <a:cxnLst/>
              <a:rect r="r" b="b" t="t" l="l"/>
              <a:pathLst>
                <a:path h="2575422" w="2961788">
                  <a:moveTo>
                    <a:pt x="0" y="0"/>
                  </a:moveTo>
                  <a:lnTo>
                    <a:pt x="2961788" y="0"/>
                  </a:lnTo>
                  <a:lnTo>
                    <a:pt x="2961788" y="2575422"/>
                  </a:lnTo>
                  <a:lnTo>
                    <a:pt x="0" y="2575422"/>
                  </a:lnTo>
                  <a:close/>
                </a:path>
              </a:pathLst>
            </a:custGeom>
            <a:solidFill>
              <a:srgbClr val="192253"/>
            </a:solidFill>
          </p:spPr>
        </p:sp>
        <p:sp>
          <p:nvSpPr>
            <p:cNvPr name="TextBox 5" id="5"/>
            <p:cNvSpPr txBox="true"/>
            <p:nvPr/>
          </p:nvSpPr>
          <p:spPr>
            <a:xfrm>
              <a:off x="0" y="-28575"/>
              <a:ext cx="2961788" cy="2603998"/>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a:off x="9436445" y="3168955"/>
            <a:ext cx="8851555" cy="38100"/>
          </a:xfrm>
          <a:prstGeom prst="line">
            <a:avLst/>
          </a:prstGeom>
          <a:ln cap="flat" w="76200">
            <a:solidFill>
              <a:srgbClr val="F5F5F5"/>
            </a:solidFill>
            <a:prstDash val="solid"/>
            <a:headEnd type="none" len="sm" w="sm"/>
            <a:tailEnd type="none" len="sm" w="sm"/>
          </a:ln>
        </p:spPr>
      </p:sp>
      <p:sp>
        <p:nvSpPr>
          <p:cNvPr name="TextBox 7" id="7"/>
          <p:cNvSpPr txBox="true"/>
          <p:nvPr/>
        </p:nvSpPr>
        <p:spPr>
          <a:xfrm rot="0">
            <a:off x="9555073" y="1622730"/>
            <a:ext cx="7769268" cy="1546225"/>
          </a:xfrm>
          <a:prstGeom prst="rect">
            <a:avLst/>
          </a:prstGeom>
        </p:spPr>
        <p:txBody>
          <a:bodyPr anchor="t" rtlCol="false" tIns="0" lIns="0" bIns="0" rIns="0">
            <a:spAutoFit/>
          </a:bodyPr>
          <a:lstStyle/>
          <a:p>
            <a:pPr algn="just">
              <a:lnSpc>
                <a:spcPts val="6049"/>
              </a:lnSpc>
            </a:pPr>
            <a:r>
              <a:rPr lang="en-US" sz="5499" spc="175">
                <a:solidFill>
                  <a:srgbClr val="FFFFFF"/>
                </a:solidFill>
                <a:latin typeface="Open Sauce Medium"/>
              </a:rPr>
              <a:t>SALESFORCE    </a:t>
            </a:r>
          </a:p>
          <a:p>
            <a:pPr algn="just">
              <a:lnSpc>
                <a:spcPts val="6049"/>
              </a:lnSpc>
            </a:pPr>
            <a:r>
              <a:rPr lang="en-US" sz="5499" spc="175">
                <a:solidFill>
                  <a:srgbClr val="FFFFFF"/>
                </a:solidFill>
                <a:latin typeface="Open Sauce Medium"/>
              </a:rPr>
              <a:t>APP-EXCHANGE?</a:t>
            </a:r>
          </a:p>
        </p:txBody>
      </p:sp>
      <p:sp>
        <p:nvSpPr>
          <p:cNvPr name="TextBox 8" id="8"/>
          <p:cNvSpPr txBox="true"/>
          <p:nvPr/>
        </p:nvSpPr>
        <p:spPr>
          <a:xfrm rot="0">
            <a:off x="9144000" y="4550476"/>
            <a:ext cx="8942677" cy="3019494"/>
          </a:xfrm>
          <a:prstGeom prst="rect">
            <a:avLst/>
          </a:prstGeom>
        </p:spPr>
        <p:txBody>
          <a:bodyPr anchor="t" rtlCol="false" tIns="0" lIns="0" bIns="0" rIns="0">
            <a:spAutoFit/>
          </a:bodyPr>
          <a:lstStyle/>
          <a:p>
            <a:pPr>
              <a:lnSpc>
                <a:spcPts val="4030"/>
              </a:lnSpc>
            </a:pPr>
            <a:r>
              <a:rPr lang="en-US" sz="2741">
                <a:solidFill>
                  <a:srgbClr val="FFFFFF"/>
                </a:solidFill>
                <a:latin typeface="Open Sauce Light"/>
              </a:rPr>
              <a:t>Salesforce App-Exchange is a marketplace that offers a wide variety of apps that can be used to extend the functionality of Salesforce. It was created for the Salesforce platform and provides customers with access to a wide range of applications that extend the capabilities of their Salesforce instances.</a:t>
            </a:r>
            <a:r>
              <a:rPr lang="en-US" sz="2741">
                <a:solidFill>
                  <a:srgbClr val="FFFFFF"/>
                </a:solidFill>
                <a:latin typeface="Open Sauce Light"/>
              </a:rPr>
              <a:t> </a:t>
            </a:r>
          </a:p>
        </p:txBody>
      </p:sp>
      <p:grpSp>
        <p:nvGrpSpPr>
          <p:cNvPr name="Group 9" id="9"/>
          <p:cNvGrpSpPr/>
          <p:nvPr/>
        </p:nvGrpSpPr>
        <p:grpSpPr>
          <a:xfrm rot="0">
            <a:off x="1028700" y="3291627"/>
            <a:ext cx="6337951" cy="4173008"/>
            <a:chOff x="0" y="0"/>
            <a:chExt cx="1669255" cy="1099064"/>
          </a:xfrm>
        </p:grpSpPr>
        <p:sp>
          <p:nvSpPr>
            <p:cNvPr name="Freeform 10" id="10"/>
            <p:cNvSpPr/>
            <p:nvPr/>
          </p:nvSpPr>
          <p:spPr>
            <a:xfrm flipH="false" flipV="false" rot="0">
              <a:off x="0" y="0"/>
              <a:ext cx="1669255" cy="1099064"/>
            </a:xfrm>
            <a:custGeom>
              <a:avLst/>
              <a:gdLst/>
              <a:ahLst/>
              <a:cxnLst/>
              <a:rect r="r" b="b" t="t" l="l"/>
              <a:pathLst>
                <a:path h="1099064" w="1669255">
                  <a:moveTo>
                    <a:pt x="14658" y="0"/>
                  </a:moveTo>
                  <a:lnTo>
                    <a:pt x="1654596" y="0"/>
                  </a:lnTo>
                  <a:cubicBezTo>
                    <a:pt x="1658484" y="0"/>
                    <a:pt x="1662212" y="1544"/>
                    <a:pt x="1664961" y="4293"/>
                  </a:cubicBezTo>
                  <a:cubicBezTo>
                    <a:pt x="1667710" y="7042"/>
                    <a:pt x="1669255" y="10771"/>
                    <a:pt x="1669255" y="14658"/>
                  </a:cubicBezTo>
                  <a:lnTo>
                    <a:pt x="1669255" y="1084406"/>
                  </a:lnTo>
                  <a:cubicBezTo>
                    <a:pt x="1669255" y="1088293"/>
                    <a:pt x="1667710" y="1092022"/>
                    <a:pt x="1664961" y="1094770"/>
                  </a:cubicBezTo>
                  <a:cubicBezTo>
                    <a:pt x="1662212" y="1097519"/>
                    <a:pt x="1658484" y="1099064"/>
                    <a:pt x="1654596" y="1099064"/>
                  </a:cubicBezTo>
                  <a:lnTo>
                    <a:pt x="14658" y="1099064"/>
                  </a:lnTo>
                  <a:cubicBezTo>
                    <a:pt x="10771" y="1099064"/>
                    <a:pt x="7042" y="1097519"/>
                    <a:pt x="4293" y="1094770"/>
                  </a:cubicBezTo>
                  <a:cubicBezTo>
                    <a:pt x="1544" y="1092022"/>
                    <a:pt x="0" y="1088293"/>
                    <a:pt x="0" y="1084406"/>
                  </a:cubicBezTo>
                  <a:lnTo>
                    <a:pt x="0" y="14658"/>
                  </a:lnTo>
                  <a:cubicBezTo>
                    <a:pt x="0" y="10771"/>
                    <a:pt x="1544" y="7042"/>
                    <a:pt x="4293" y="4293"/>
                  </a:cubicBezTo>
                  <a:cubicBezTo>
                    <a:pt x="7042" y="1544"/>
                    <a:pt x="10771" y="0"/>
                    <a:pt x="14658" y="0"/>
                  </a:cubicBezTo>
                  <a:close/>
                </a:path>
              </a:pathLst>
            </a:custGeom>
            <a:solidFill>
              <a:srgbClr val="00569E"/>
            </a:solidFill>
            <a:ln cap="sq">
              <a:noFill/>
              <a:prstDash val="solid"/>
              <a:miter/>
            </a:ln>
          </p:spPr>
        </p:sp>
        <p:sp>
          <p:nvSpPr>
            <p:cNvPr name="TextBox 11" id="11"/>
            <p:cNvSpPr txBox="true"/>
            <p:nvPr/>
          </p:nvSpPr>
          <p:spPr>
            <a:xfrm>
              <a:off x="0" y="-28575"/>
              <a:ext cx="1669255" cy="1127639"/>
            </a:xfrm>
            <a:prstGeom prst="rect">
              <a:avLst/>
            </a:prstGeom>
          </p:spPr>
          <p:txBody>
            <a:bodyPr anchor="ctr" rtlCol="false" tIns="50800" lIns="50800" bIns="50800" rIns="50800"/>
            <a:lstStyle/>
            <a:p>
              <a:pPr algn="ctr" marL="0" indent="0" lvl="0">
                <a:lnSpc>
                  <a:spcPts val="2590"/>
                </a:lnSpc>
                <a:spcBef>
                  <a:spcPct val="0"/>
                </a:spcBef>
              </a:pPr>
            </a:p>
          </p:txBody>
        </p:sp>
      </p:grpSp>
      <p:sp>
        <p:nvSpPr>
          <p:cNvPr name="Freeform 12" id="12"/>
          <p:cNvSpPr/>
          <p:nvPr/>
        </p:nvSpPr>
        <p:spPr>
          <a:xfrm flipH="false" flipV="false" rot="0">
            <a:off x="1255430" y="4543076"/>
            <a:ext cx="5884491" cy="1670109"/>
          </a:xfrm>
          <a:custGeom>
            <a:avLst/>
            <a:gdLst/>
            <a:ahLst/>
            <a:cxnLst/>
            <a:rect r="r" b="b" t="t" l="l"/>
            <a:pathLst>
              <a:path h="1670109" w="5884491">
                <a:moveTo>
                  <a:pt x="0" y="0"/>
                </a:moveTo>
                <a:lnTo>
                  <a:pt x="5884491" y="0"/>
                </a:lnTo>
                <a:lnTo>
                  <a:pt x="5884491" y="1670109"/>
                </a:lnTo>
                <a:lnTo>
                  <a:pt x="0" y="1670109"/>
                </a:lnTo>
                <a:lnTo>
                  <a:pt x="0" y="0"/>
                </a:lnTo>
                <a:close/>
              </a:path>
            </a:pathLst>
          </a:custGeom>
          <a:blipFill>
            <a:blip r:embed="rId4"/>
            <a:stretch>
              <a:fillRect l="-8597" t="-97468" r="-7102" b="-97468"/>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508565" y="2372147"/>
            <a:ext cx="20370072" cy="6018193"/>
            <a:chOff x="0" y="0"/>
            <a:chExt cx="5364957" cy="1585039"/>
          </a:xfrm>
        </p:grpSpPr>
        <p:sp>
          <p:nvSpPr>
            <p:cNvPr name="Freeform 4" id="4"/>
            <p:cNvSpPr/>
            <p:nvPr/>
          </p:nvSpPr>
          <p:spPr>
            <a:xfrm flipH="false" flipV="false" rot="0">
              <a:off x="0" y="0"/>
              <a:ext cx="5364957" cy="1585039"/>
            </a:xfrm>
            <a:custGeom>
              <a:avLst/>
              <a:gdLst/>
              <a:ahLst/>
              <a:cxnLst/>
              <a:rect r="r" b="b" t="t" l="l"/>
              <a:pathLst>
                <a:path h="1585039" w="5364957">
                  <a:moveTo>
                    <a:pt x="0" y="0"/>
                  </a:moveTo>
                  <a:lnTo>
                    <a:pt x="5364957" y="0"/>
                  </a:lnTo>
                  <a:lnTo>
                    <a:pt x="5364957" y="1585039"/>
                  </a:lnTo>
                  <a:lnTo>
                    <a:pt x="0" y="1585039"/>
                  </a:lnTo>
                  <a:close/>
                </a:path>
              </a:pathLst>
            </a:custGeom>
            <a:solidFill>
              <a:srgbClr val="F5F5F5"/>
            </a:solidFill>
          </p:spPr>
        </p:sp>
        <p:sp>
          <p:nvSpPr>
            <p:cNvPr name="TextBox 5" id="5"/>
            <p:cNvSpPr txBox="true"/>
            <p:nvPr/>
          </p:nvSpPr>
          <p:spPr>
            <a:xfrm>
              <a:off x="0" y="-28575"/>
              <a:ext cx="5364957" cy="1613614"/>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1346762" y="3716544"/>
            <a:ext cx="6543672" cy="2631631"/>
          </a:xfrm>
          <a:prstGeom prst="rect">
            <a:avLst/>
          </a:prstGeom>
        </p:spPr>
        <p:txBody>
          <a:bodyPr anchor="t" rtlCol="false" tIns="0" lIns="0" bIns="0" rIns="0">
            <a:spAutoFit/>
          </a:bodyPr>
          <a:lstStyle/>
          <a:p>
            <a:pPr algn="r">
              <a:lnSpc>
                <a:spcPts val="6836"/>
              </a:lnSpc>
            </a:pPr>
            <a:r>
              <a:rPr lang="en-US" sz="6215" spc="198">
                <a:solidFill>
                  <a:srgbClr val="000000"/>
                </a:solidFill>
                <a:latin typeface="Days"/>
              </a:rPr>
              <a:t>Project Overview</a:t>
            </a:r>
          </a:p>
          <a:p>
            <a:pPr algn="r">
              <a:lnSpc>
                <a:spcPts val="6836"/>
              </a:lnSpc>
            </a:pPr>
          </a:p>
        </p:txBody>
      </p:sp>
      <p:sp>
        <p:nvSpPr>
          <p:cNvPr name="TextBox 7" id="7"/>
          <p:cNvSpPr txBox="true"/>
          <p:nvPr/>
        </p:nvSpPr>
        <p:spPr>
          <a:xfrm rot="0">
            <a:off x="9494944" y="2577465"/>
            <a:ext cx="7589372" cy="5550408"/>
          </a:xfrm>
          <a:prstGeom prst="rect">
            <a:avLst/>
          </a:prstGeom>
        </p:spPr>
        <p:txBody>
          <a:bodyPr anchor="t" rtlCol="false" tIns="0" lIns="0" bIns="0" rIns="0">
            <a:spAutoFit/>
          </a:bodyPr>
          <a:lstStyle/>
          <a:p>
            <a:pPr>
              <a:lnSpc>
                <a:spcPts val="3380"/>
              </a:lnSpc>
            </a:pPr>
            <a:r>
              <a:rPr lang="en-US" sz="2299">
                <a:solidFill>
                  <a:srgbClr val="000000"/>
                </a:solidFill>
                <a:latin typeface="Open Sauce Light"/>
              </a:rPr>
              <a:t>The </a:t>
            </a:r>
            <a:r>
              <a:rPr lang="en-US" sz="2299" u="sng">
                <a:solidFill>
                  <a:srgbClr val="000000"/>
                </a:solidFill>
                <a:latin typeface="Open Sauce Bold"/>
              </a:rPr>
              <a:t>Recruitment Management Application </a:t>
            </a:r>
            <a:r>
              <a:rPr lang="en-US" sz="2299">
                <a:solidFill>
                  <a:srgbClr val="000000"/>
                </a:solidFill>
                <a:latin typeface="Open Sauce Light"/>
              </a:rPr>
              <a:t>is a cloud-based application hosted in Salesforce and designed to streamline the recruitment process for organizations using declarative and custom development. This application will enable organizations to manage Positions, Candidate Profiles, Candidate Skill Set, Job Applications, Candidate Reviews and manage details of Job Postings on various Employment Websites. The goal of this project is to improve the efficiency of the recruitment process, reduce manual workloads, and improve the overall recruitment experience.</a:t>
            </a:r>
          </a:p>
          <a:p>
            <a:pPr>
              <a:lnSpc>
                <a:spcPts val="3380"/>
              </a:lnSpc>
            </a:pPr>
          </a:p>
        </p:txBody>
      </p:sp>
      <p:sp>
        <p:nvSpPr>
          <p:cNvPr name="AutoShape 8" id="8"/>
          <p:cNvSpPr/>
          <p:nvPr/>
        </p:nvSpPr>
        <p:spPr>
          <a:xfrm flipH="true" flipV="true">
            <a:off x="-7266123" y="5614472"/>
            <a:ext cx="15156557" cy="0"/>
          </a:xfrm>
          <a:prstGeom prst="line">
            <a:avLst/>
          </a:prstGeom>
          <a:ln cap="flat" w="76200">
            <a:solidFill>
              <a:srgbClr val="C23A97"/>
            </a:solidFill>
            <a:prstDash val="solid"/>
            <a:headEnd type="none" len="sm" w="sm"/>
            <a:tailEnd type="none" len="sm" w="sm"/>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508565" y="2372147"/>
            <a:ext cx="20370072" cy="6018193"/>
            <a:chOff x="0" y="0"/>
            <a:chExt cx="5364957" cy="1585039"/>
          </a:xfrm>
        </p:grpSpPr>
        <p:sp>
          <p:nvSpPr>
            <p:cNvPr name="Freeform 4" id="4"/>
            <p:cNvSpPr/>
            <p:nvPr/>
          </p:nvSpPr>
          <p:spPr>
            <a:xfrm flipH="false" flipV="false" rot="0">
              <a:off x="0" y="0"/>
              <a:ext cx="5364957" cy="1585039"/>
            </a:xfrm>
            <a:custGeom>
              <a:avLst/>
              <a:gdLst/>
              <a:ahLst/>
              <a:cxnLst/>
              <a:rect r="r" b="b" t="t" l="l"/>
              <a:pathLst>
                <a:path h="1585039" w="5364957">
                  <a:moveTo>
                    <a:pt x="0" y="0"/>
                  </a:moveTo>
                  <a:lnTo>
                    <a:pt x="5364957" y="0"/>
                  </a:lnTo>
                  <a:lnTo>
                    <a:pt x="5364957" y="1585039"/>
                  </a:lnTo>
                  <a:lnTo>
                    <a:pt x="0" y="1585039"/>
                  </a:lnTo>
                  <a:close/>
                </a:path>
              </a:pathLst>
            </a:custGeom>
            <a:solidFill>
              <a:srgbClr val="F5F5F5"/>
            </a:solidFill>
          </p:spPr>
        </p:sp>
        <p:sp>
          <p:nvSpPr>
            <p:cNvPr name="TextBox 5" id="5"/>
            <p:cNvSpPr txBox="true"/>
            <p:nvPr/>
          </p:nvSpPr>
          <p:spPr>
            <a:xfrm>
              <a:off x="0" y="-28575"/>
              <a:ext cx="5364957" cy="1613614"/>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1346762" y="3716544"/>
            <a:ext cx="6543672" cy="1764856"/>
          </a:xfrm>
          <a:prstGeom prst="rect">
            <a:avLst/>
          </a:prstGeom>
        </p:spPr>
        <p:txBody>
          <a:bodyPr anchor="t" rtlCol="false" tIns="0" lIns="0" bIns="0" rIns="0">
            <a:spAutoFit/>
          </a:bodyPr>
          <a:lstStyle/>
          <a:p>
            <a:pPr algn="r">
              <a:lnSpc>
                <a:spcPts val="6836"/>
              </a:lnSpc>
            </a:pPr>
            <a:r>
              <a:rPr lang="en-US" sz="6215" spc="198">
                <a:solidFill>
                  <a:srgbClr val="000000"/>
                </a:solidFill>
                <a:latin typeface="Days"/>
              </a:rPr>
              <a:t>Problem Statement: </a:t>
            </a:r>
          </a:p>
        </p:txBody>
      </p:sp>
      <p:sp>
        <p:nvSpPr>
          <p:cNvPr name="TextBox 7" id="7"/>
          <p:cNvSpPr txBox="true"/>
          <p:nvPr/>
        </p:nvSpPr>
        <p:spPr>
          <a:xfrm rot="0">
            <a:off x="9494944" y="2577465"/>
            <a:ext cx="7589372" cy="5121783"/>
          </a:xfrm>
          <a:prstGeom prst="rect">
            <a:avLst/>
          </a:prstGeom>
        </p:spPr>
        <p:txBody>
          <a:bodyPr anchor="t" rtlCol="false" tIns="0" lIns="0" bIns="0" rIns="0">
            <a:spAutoFit/>
          </a:bodyPr>
          <a:lstStyle/>
          <a:p>
            <a:pPr>
              <a:lnSpc>
                <a:spcPts val="3380"/>
              </a:lnSpc>
            </a:pPr>
            <a:r>
              <a:rPr lang="en-US" sz="2299">
                <a:solidFill>
                  <a:srgbClr val="000000"/>
                </a:solidFill>
                <a:latin typeface="Open Sauce Light"/>
              </a:rPr>
              <a:t>The recruitment process can be time-consuming and labor-intensive. HR professionals often spend a lot of time in managing Position Details &amp; Job Postings on different Employment Websites, Tracking Candidate Details, Scheduling Interviews, Aligning Candidates with right skills for a Position for Interviews and maintaining the feedback/reviews. The current process is often fragmented and can result in missed opportunities to attract and retain top talent. There is a need for a centralized tool that can help HR professionals manage the recruitment process more efficiently.</a:t>
            </a:r>
          </a:p>
        </p:txBody>
      </p:sp>
      <p:sp>
        <p:nvSpPr>
          <p:cNvPr name="AutoShape 8" id="8"/>
          <p:cNvSpPr/>
          <p:nvPr/>
        </p:nvSpPr>
        <p:spPr>
          <a:xfrm flipH="true" flipV="true">
            <a:off x="-7266123" y="5614472"/>
            <a:ext cx="15156557" cy="0"/>
          </a:xfrm>
          <a:prstGeom prst="line">
            <a:avLst/>
          </a:prstGeom>
          <a:ln cap="flat" w="76200">
            <a:solidFill>
              <a:srgbClr val="C23A97"/>
            </a:solidFill>
            <a:prstDash val="solid"/>
            <a:headEnd type="none" len="sm" w="sm"/>
            <a:tailEnd type="none" len="sm" w="sm"/>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5015114">
            <a:off x="9740863" y="2343404"/>
            <a:ext cx="15802157" cy="9423832"/>
          </a:xfrm>
          <a:custGeom>
            <a:avLst/>
            <a:gdLst/>
            <a:ahLst/>
            <a:cxnLst/>
            <a:rect r="r" b="b" t="t" l="l"/>
            <a:pathLst>
              <a:path h="9423832" w="15802157">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615781" y="1170813"/>
            <a:ext cx="5056438" cy="1296670"/>
          </a:xfrm>
          <a:prstGeom prst="rect">
            <a:avLst/>
          </a:prstGeom>
        </p:spPr>
        <p:txBody>
          <a:bodyPr anchor="t" rtlCol="false" tIns="0" lIns="0" bIns="0" rIns="0">
            <a:spAutoFit/>
          </a:bodyPr>
          <a:lstStyle/>
          <a:p>
            <a:pPr algn="just">
              <a:lnSpc>
                <a:spcPts val="5059"/>
              </a:lnSpc>
            </a:pPr>
            <a:r>
              <a:rPr lang="en-US" sz="4599" spc="607">
                <a:solidFill>
                  <a:srgbClr val="000000"/>
                </a:solidFill>
                <a:latin typeface="Open Sauce Medium"/>
              </a:rPr>
              <a:t>EXPECTED OUTCOME</a:t>
            </a:r>
          </a:p>
        </p:txBody>
      </p:sp>
      <p:sp>
        <p:nvSpPr>
          <p:cNvPr name="AutoShape 4" id="4"/>
          <p:cNvSpPr/>
          <p:nvPr/>
        </p:nvSpPr>
        <p:spPr>
          <a:xfrm flipH="true" flipV="true">
            <a:off x="1893335" y="2505583"/>
            <a:ext cx="15156557" cy="0"/>
          </a:xfrm>
          <a:prstGeom prst="line">
            <a:avLst/>
          </a:prstGeom>
          <a:ln cap="flat" w="76200">
            <a:solidFill>
              <a:srgbClr val="C23A97"/>
            </a:solidFill>
            <a:prstDash val="solid"/>
            <a:headEnd type="none" len="sm" w="sm"/>
            <a:tailEnd type="none" len="sm" w="sm"/>
          </a:ln>
        </p:spPr>
      </p:sp>
      <p:grpSp>
        <p:nvGrpSpPr>
          <p:cNvPr name="Group 5" id="5"/>
          <p:cNvGrpSpPr/>
          <p:nvPr/>
        </p:nvGrpSpPr>
        <p:grpSpPr>
          <a:xfrm rot="0">
            <a:off x="1028700" y="2506930"/>
            <a:ext cx="14679640" cy="6222832"/>
            <a:chOff x="0" y="0"/>
            <a:chExt cx="3866243" cy="1638935"/>
          </a:xfrm>
        </p:grpSpPr>
        <p:sp>
          <p:nvSpPr>
            <p:cNvPr name="Freeform 6" id="6"/>
            <p:cNvSpPr/>
            <p:nvPr/>
          </p:nvSpPr>
          <p:spPr>
            <a:xfrm flipH="false" flipV="false" rot="0">
              <a:off x="0" y="0"/>
              <a:ext cx="3866243" cy="1638935"/>
            </a:xfrm>
            <a:custGeom>
              <a:avLst/>
              <a:gdLst/>
              <a:ahLst/>
              <a:cxnLst/>
              <a:rect r="r" b="b" t="t" l="l"/>
              <a:pathLst>
                <a:path h="1638935" w="3866243">
                  <a:moveTo>
                    <a:pt x="0" y="0"/>
                  </a:moveTo>
                  <a:lnTo>
                    <a:pt x="3866243" y="0"/>
                  </a:lnTo>
                  <a:lnTo>
                    <a:pt x="3866243" y="1638935"/>
                  </a:lnTo>
                  <a:lnTo>
                    <a:pt x="0" y="1638935"/>
                  </a:lnTo>
                  <a:close/>
                </a:path>
              </a:pathLst>
            </a:custGeom>
            <a:solidFill>
              <a:srgbClr val="F5F5F5"/>
            </a:solidFill>
            <a:ln w="38100" cap="sq">
              <a:solidFill>
                <a:srgbClr val="202354"/>
              </a:solidFill>
              <a:prstDash val="solid"/>
              <a:miter/>
            </a:ln>
          </p:spPr>
        </p:sp>
        <p:sp>
          <p:nvSpPr>
            <p:cNvPr name="TextBox 7" id="7"/>
            <p:cNvSpPr txBox="true"/>
            <p:nvPr/>
          </p:nvSpPr>
          <p:spPr>
            <a:xfrm>
              <a:off x="0" y="-28575"/>
              <a:ext cx="3866243" cy="1667510"/>
            </a:xfrm>
            <a:prstGeom prst="rect">
              <a:avLst/>
            </a:prstGeom>
          </p:spPr>
          <p:txBody>
            <a:bodyPr anchor="ctr" rtlCol="false" tIns="50800" lIns="50800" bIns="50800" rIns="50800"/>
            <a:lstStyle/>
            <a:p>
              <a:pPr algn="ctr">
                <a:lnSpc>
                  <a:spcPts val="1869"/>
                </a:lnSpc>
              </a:pPr>
            </a:p>
          </p:txBody>
        </p:sp>
      </p:grpSp>
      <p:grpSp>
        <p:nvGrpSpPr>
          <p:cNvPr name="Group 8" id="8"/>
          <p:cNvGrpSpPr/>
          <p:nvPr/>
        </p:nvGrpSpPr>
        <p:grpSpPr>
          <a:xfrm rot="0">
            <a:off x="-4055020" y="2730193"/>
            <a:ext cx="18090750" cy="5776306"/>
            <a:chOff x="0" y="0"/>
            <a:chExt cx="24121000" cy="7701742"/>
          </a:xfrm>
        </p:grpSpPr>
        <p:sp>
          <p:nvSpPr>
            <p:cNvPr name="AutoShape 9" id="9"/>
            <p:cNvSpPr/>
            <p:nvPr/>
          </p:nvSpPr>
          <p:spPr>
            <a:xfrm flipV="true">
              <a:off x="6347174" y="173484"/>
              <a:ext cx="0" cy="7511811"/>
            </a:xfrm>
            <a:prstGeom prst="line">
              <a:avLst/>
            </a:prstGeom>
            <a:ln cap="flat" w="54915">
              <a:solidFill>
                <a:srgbClr val="192253"/>
              </a:solidFill>
              <a:prstDash val="solid"/>
              <a:headEnd type="none" len="sm" w="sm"/>
              <a:tailEnd type="none" len="sm" w="sm"/>
            </a:ln>
          </p:spPr>
        </p:sp>
        <p:grpSp>
          <p:nvGrpSpPr>
            <p:cNvPr name="Group 10" id="10"/>
            <p:cNvGrpSpPr>
              <a:grpSpLocks noChangeAspect="true"/>
            </p:cNvGrpSpPr>
            <p:nvPr/>
          </p:nvGrpSpPr>
          <p:grpSpPr>
            <a:xfrm rot="0">
              <a:off x="6080586" y="0"/>
              <a:ext cx="533175" cy="533175"/>
              <a:chOff x="6705600" y="1371600"/>
              <a:chExt cx="10972800" cy="10972800"/>
            </a:xfrm>
          </p:grpSpPr>
          <p:sp>
            <p:nvSpPr>
              <p:cNvPr name="Freeform 11" id="11"/>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grpSp>
          <p:nvGrpSpPr>
            <p:cNvPr name="Group 12" id="12"/>
            <p:cNvGrpSpPr>
              <a:grpSpLocks noChangeAspect="true"/>
            </p:cNvGrpSpPr>
            <p:nvPr/>
          </p:nvGrpSpPr>
          <p:grpSpPr>
            <a:xfrm rot="0">
              <a:off x="6080586" y="2603901"/>
              <a:ext cx="533175" cy="533175"/>
              <a:chOff x="6705600" y="1371600"/>
              <a:chExt cx="10972800" cy="10972800"/>
            </a:xfrm>
          </p:grpSpPr>
          <p:sp>
            <p:nvSpPr>
              <p:cNvPr name="Freeform 13" id="13"/>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grpSp>
          <p:nvGrpSpPr>
            <p:cNvPr name="Group 14" id="14"/>
            <p:cNvGrpSpPr>
              <a:grpSpLocks noChangeAspect="true"/>
            </p:cNvGrpSpPr>
            <p:nvPr/>
          </p:nvGrpSpPr>
          <p:grpSpPr>
            <a:xfrm rot="0">
              <a:off x="6080586" y="3786031"/>
              <a:ext cx="533175" cy="533175"/>
              <a:chOff x="6705600" y="1371600"/>
              <a:chExt cx="10972800" cy="10972800"/>
            </a:xfrm>
          </p:grpSpPr>
          <p:sp>
            <p:nvSpPr>
              <p:cNvPr name="Freeform 15" id="15"/>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sp>
          <p:nvSpPr>
            <p:cNvPr name="TextBox 16" id="16"/>
            <p:cNvSpPr txBox="true"/>
            <p:nvPr/>
          </p:nvSpPr>
          <p:spPr>
            <a:xfrm rot="0">
              <a:off x="0" y="48184"/>
              <a:ext cx="22245376" cy="398706"/>
            </a:xfrm>
            <a:prstGeom prst="rect">
              <a:avLst/>
            </a:prstGeom>
          </p:spPr>
          <p:txBody>
            <a:bodyPr anchor="t" rtlCol="false" tIns="0" lIns="0" bIns="0" rIns="0">
              <a:spAutoFit/>
            </a:bodyPr>
            <a:lstStyle/>
            <a:p>
              <a:pPr algn="ctr">
                <a:lnSpc>
                  <a:spcPts val="2021"/>
                </a:lnSpc>
                <a:spcBef>
                  <a:spcPct val="0"/>
                </a:spcBef>
              </a:pPr>
              <a:r>
                <a:rPr lang="en-US" sz="1837" spc="73">
                  <a:solidFill>
                    <a:srgbClr val="000000"/>
                  </a:solidFill>
                  <a:latin typeface="Agrandir Narrow Bold"/>
                </a:rPr>
                <a:t>MANAGE JOB POSITIONS BOTH OPEN AND CLOSED</a:t>
              </a:r>
            </a:p>
          </p:txBody>
        </p:sp>
        <p:sp>
          <p:nvSpPr>
            <p:cNvPr name="TextBox 17" id="17"/>
            <p:cNvSpPr txBox="true"/>
            <p:nvPr/>
          </p:nvSpPr>
          <p:spPr>
            <a:xfrm rot="0">
              <a:off x="7152751" y="1309166"/>
              <a:ext cx="4377945" cy="398706"/>
            </a:xfrm>
            <a:prstGeom prst="rect">
              <a:avLst/>
            </a:prstGeom>
          </p:spPr>
          <p:txBody>
            <a:bodyPr anchor="t" rtlCol="false" tIns="0" lIns="0" bIns="0" rIns="0">
              <a:spAutoFit/>
            </a:bodyPr>
            <a:lstStyle/>
            <a:p>
              <a:pPr algn="ctr">
                <a:lnSpc>
                  <a:spcPts val="2021"/>
                </a:lnSpc>
                <a:spcBef>
                  <a:spcPct val="0"/>
                </a:spcBef>
              </a:pPr>
              <a:r>
                <a:rPr lang="en-US" sz="1837" spc="73">
                  <a:solidFill>
                    <a:srgbClr val="000000"/>
                  </a:solidFill>
                  <a:latin typeface="Agrandir Narrow Bold"/>
                </a:rPr>
                <a:t>TRACK CANDIDATE DETAILS</a:t>
              </a:r>
            </a:p>
          </p:txBody>
        </p:sp>
        <p:grpSp>
          <p:nvGrpSpPr>
            <p:cNvPr name="Group 18" id="18"/>
            <p:cNvGrpSpPr>
              <a:grpSpLocks noChangeAspect="true"/>
            </p:cNvGrpSpPr>
            <p:nvPr/>
          </p:nvGrpSpPr>
          <p:grpSpPr>
            <a:xfrm rot="0">
              <a:off x="6080586" y="1333317"/>
              <a:ext cx="533175" cy="533175"/>
              <a:chOff x="6705600" y="1371600"/>
              <a:chExt cx="10972800" cy="10972800"/>
            </a:xfrm>
          </p:grpSpPr>
          <p:sp>
            <p:nvSpPr>
              <p:cNvPr name="Freeform 19" id="19"/>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sp>
          <p:nvSpPr>
            <p:cNvPr name="TextBox 20" id="20"/>
            <p:cNvSpPr txBox="true"/>
            <p:nvPr/>
          </p:nvSpPr>
          <p:spPr>
            <a:xfrm rot="0">
              <a:off x="7097836" y="2692582"/>
              <a:ext cx="7218082" cy="398706"/>
            </a:xfrm>
            <a:prstGeom prst="rect">
              <a:avLst/>
            </a:prstGeom>
          </p:spPr>
          <p:txBody>
            <a:bodyPr anchor="t" rtlCol="false" tIns="0" lIns="0" bIns="0" rIns="0">
              <a:spAutoFit/>
            </a:bodyPr>
            <a:lstStyle/>
            <a:p>
              <a:pPr algn="ctr">
                <a:lnSpc>
                  <a:spcPts val="2021"/>
                </a:lnSpc>
                <a:spcBef>
                  <a:spcPct val="0"/>
                </a:spcBef>
              </a:pPr>
              <a:r>
                <a:rPr lang="en-US" sz="1837" spc="73">
                  <a:solidFill>
                    <a:srgbClr val="000000"/>
                  </a:solidFill>
                  <a:latin typeface="Agrandir Narrow Bold"/>
                </a:rPr>
                <a:t>ALIGN CANDIDATES WITH THEIR SKILLS SETS.</a:t>
              </a:r>
            </a:p>
          </p:txBody>
        </p:sp>
        <p:sp>
          <p:nvSpPr>
            <p:cNvPr name="TextBox 21" id="21"/>
            <p:cNvSpPr txBox="true"/>
            <p:nvPr/>
          </p:nvSpPr>
          <p:spPr>
            <a:xfrm rot="0">
              <a:off x="1210147" y="3809206"/>
              <a:ext cx="22245376" cy="398706"/>
            </a:xfrm>
            <a:prstGeom prst="rect">
              <a:avLst/>
            </a:prstGeom>
          </p:spPr>
          <p:txBody>
            <a:bodyPr anchor="t" rtlCol="false" tIns="0" lIns="0" bIns="0" rIns="0">
              <a:spAutoFit/>
            </a:bodyPr>
            <a:lstStyle/>
            <a:p>
              <a:pPr algn="ctr">
                <a:lnSpc>
                  <a:spcPts val="2021"/>
                </a:lnSpc>
                <a:spcBef>
                  <a:spcPct val="0"/>
                </a:spcBef>
              </a:pPr>
              <a:r>
                <a:rPr lang="en-US" sz="1837" spc="73">
                  <a:solidFill>
                    <a:srgbClr val="000000"/>
                  </a:solidFill>
                  <a:latin typeface="Agrandir Narrow Bold"/>
                </a:rPr>
                <a:t>ALIGNING POSITIONS WITH CANDIDATES WHO APPLIED FOR JOBS.</a:t>
              </a:r>
            </a:p>
          </p:txBody>
        </p:sp>
        <p:grpSp>
          <p:nvGrpSpPr>
            <p:cNvPr name="Group 22" id="22"/>
            <p:cNvGrpSpPr>
              <a:grpSpLocks noChangeAspect="true"/>
            </p:cNvGrpSpPr>
            <p:nvPr/>
          </p:nvGrpSpPr>
          <p:grpSpPr>
            <a:xfrm rot="0">
              <a:off x="6080586" y="4882082"/>
              <a:ext cx="533175" cy="533175"/>
              <a:chOff x="6705600" y="1371600"/>
              <a:chExt cx="10972800" cy="10972800"/>
            </a:xfrm>
          </p:grpSpPr>
          <p:sp>
            <p:nvSpPr>
              <p:cNvPr name="Freeform 23" id="23"/>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sp>
          <p:nvSpPr>
            <p:cNvPr name="TextBox 24" id="24"/>
            <p:cNvSpPr txBox="true"/>
            <p:nvPr/>
          </p:nvSpPr>
          <p:spPr>
            <a:xfrm rot="0">
              <a:off x="6572575" y="4843982"/>
              <a:ext cx="11127250" cy="398706"/>
            </a:xfrm>
            <a:prstGeom prst="rect">
              <a:avLst/>
            </a:prstGeom>
          </p:spPr>
          <p:txBody>
            <a:bodyPr anchor="t" rtlCol="false" tIns="0" lIns="0" bIns="0" rIns="0">
              <a:spAutoFit/>
            </a:bodyPr>
            <a:lstStyle/>
            <a:p>
              <a:pPr algn="ctr">
                <a:lnSpc>
                  <a:spcPts val="2021"/>
                </a:lnSpc>
                <a:spcBef>
                  <a:spcPct val="0"/>
                </a:spcBef>
              </a:pPr>
              <a:r>
                <a:rPr lang="en-US" sz="1837" spc="73">
                  <a:solidFill>
                    <a:srgbClr val="000000"/>
                  </a:solidFill>
                  <a:latin typeface="Agrandir Narrow Bold"/>
                </a:rPr>
                <a:t>MAINTAINING THE REVIEW OF CANDIDATES AFTER INTERVIEWS.</a:t>
              </a:r>
            </a:p>
          </p:txBody>
        </p:sp>
        <p:sp>
          <p:nvSpPr>
            <p:cNvPr name="TextBox 25" id="25"/>
            <p:cNvSpPr txBox="true"/>
            <p:nvPr/>
          </p:nvSpPr>
          <p:spPr>
            <a:xfrm rot="0">
              <a:off x="1628508" y="6046926"/>
              <a:ext cx="22245376" cy="398706"/>
            </a:xfrm>
            <a:prstGeom prst="rect">
              <a:avLst/>
            </a:prstGeom>
          </p:spPr>
          <p:txBody>
            <a:bodyPr anchor="t" rtlCol="false" tIns="0" lIns="0" bIns="0" rIns="0">
              <a:spAutoFit/>
            </a:bodyPr>
            <a:lstStyle/>
            <a:p>
              <a:pPr algn="ctr">
                <a:lnSpc>
                  <a:spcPts val="2021"/>
                </a:lnSpc>
                <a:spcBef>
                  <a:spcPct val="0"/>
                </a:spcBef>
              </a:pPr>
              <a:r>
                <a:rPr lang="en-US" sz="1837" spc="73">
                  <a:solidFill>
                    <a:srgbClr val="000000"/>
                  </a:solidFill>
                  <a:latin typeface="Agrandir Narrow Bold"/>
                </a:rPr>
                <a:t>CREATING A SUMMARY OF CANDIDATE REVIEWS ON JOB APPLICATION.</a:t>
              </a:r>
            </a:p>
          </p:txBody>
        </p:sp>
        <p:sp>
          <p:nvSpPr>
            <p:cNvPr name="TextBox 26" id="26"/>
            <p:cNvSpPr txBox="true"/>
            <p:nvPr/>
          </p:nvSpPr>
          <p:spPr>
            <a:xfrm rot="0">
              <a:off x="7085435" y="7286588"/>
              <a:ext cx="17035566" cy="398706"/>
            </a:xfrm>
            <a:prstGeom prst="rect">
              <a:avLst/>
            </a:prstGeom>
          </p:spPr>
          <p:txBody>
            <a:bodyPr anchor="t" rtlCol="false" tIns="0" lIns="0" bIns="0" rIns="0">
              <a:spAutoFit/>
            </a:bodyPr>
            <a:lstStyle/>
            <a:p>
              <a:pPr algn="ctr">
                <a:lnSpc>
                  <a:spcPts val="2021"/>
                </a:lnSpc>
                <a:spcBef>
                  <a:spcPct val="0"/>
                </a:spcBef>
              </a:pPr>
              <a:r>
                <a:rPr lang="en-US" sz="1837" spc="73">
                  <a:solidFill>
                    <a:srgbClr val="000000"/>
                  </a:solidFill>
                  <a:latin typeface="Agrandir Narrow Bold"/>
                </a:rPr>
                <a:t>MAINTAINING DATA OF VARIOUS EMPLOYMENT WEBSITES SO THAT OPEN POSITIONS CAN BE POSTED THERE.</a:t>
              </a:r>
            </a:p>
          </p:txBody>
        </p:sp>
        <p:grpSp>
          <p:nvGrpSpPr>
            <p:cNvPr name="Group 27" id="27"/>
            <p:cNvGrpSpPr>
              <a:grpSpLocks noChangeAspect="true"/>
            </p:cNvGrpSpPr>
            <p:nvPr/>
          </p:nvGrpSpPr>
          <p:grpSpPr>
            <a:xfrm rot="0">
              <a:off x="6080586" y="5936946"/>
              <a:ext cx="533175" cy="533175"/>
              <a:chOff x="6705600" y="1371600"/>
              <a:chExt cx="10972800" cy="10972800"/>
            </a:xfrm>
          </p:grpSpPr>
          <p:sp>
            <p:nvSpPr>
              <p:cNvPr name="Freeform 28" id="28"/>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grpSp>
          <p:nvGrpSpPr>
            <p:cNvPr name="Group 29" id="29"/>
            <p:cNvGrpSpPr>
              <a:grpSpLocks noChangeAspect="true"/>
            </p:cNvGrpSpPr>
            <p:nvPr/>
          </p:nvGrpSpPr>
          <p:grpSpPr>
            <a:xfrm rot="0">
              <a:off x="6039400" y="7168567"/>
              <a:ext cx="533175" cy="533175"/>
              <a:chOff x="6705600" y="1371600"/>
              <a:chExt cx="10972800" cy="10972800"/>
            </a:xfrm>
          </p:grpSpPr>
          <p:sp>
            <p:nvSpPr>
              <p:cNvPr name="Freeform 30" id="30"/>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DAGBzBLFGGw</dc:identifier>
  <dcterms:modified xsi:type="dcterms:W3CDTF">2011-08-01T06:04:30Z</dcterms:modified>
  <cp:revision>1</cp:revision>
  <dc:title>project</dc:title>
</cp:coreProperties>
</file>